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2" r:id="rId3"/>
    <p:sldId id="273" r:id="rId4"/>
    <p:sldId id="283" r:id="rId5"/>
    <p:sldId id="284" r:id="rId6"/>
    <p:sldId id="285" r:id="rId7"/>
    <p:sldId id="286" r:id="rId8"/>
    <p:sldId id="287" r:id="rId9"/>
    <p:sldId id="288" r:id="rId10"/>
    <p:sldId id="281" r:id="rId11"/>
    <p:sldId id="262" r:id="rId1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1AF"/>
    <a:srgbClr val="0E56B5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8" autoAdjust="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9B5A1-071A-4078-8857-7727CAC591DD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50675-DC3F-4783-B390-6E364EA65B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27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50675-DC3F-4783-B390-6E364EA65BD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124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54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39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938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72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42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E6A2-921F-4197-A4E5-857E4C354F4F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298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32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AE6A2-921F-4197-A4E5-857E4C354F4F}" type="datetimeFigureOut">
              <a:rPr lang="ru-RU" smtClean="0"/>
              <a:t>04.07.2023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490A5-22AB-4E55-B376-2A237AAF85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93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neo-q.ru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47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95536" y="1419622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61AF"/>
                </a:solidFill>
              </a:rPr>
              <a:t>О работе в условиях ограничения доступа к персональным данным собственников помещений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987574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77743" y="4371950"/>
            <a:ext cx="3570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61AF"/>
                </a:solidFill>
              </a:rPr>
              <a:t>Спикер: </a:t>
            </a:r>
            <a:r>
              <a:rPr lang="ru-RU" i="1" dirty="0">
                <a:solidFill>
                  <a:srgbClr val="0061AF"/>
                </a:solidFill>
              </a:rPr>
              <a:t>Чучман Илья Михайлович</a:t>
            </a:r>
          </a:p>
        </p:txBody>
      </p:sp>
    </p:spTree>
    <p:extLst>
      <p:ext uri="{BB962C8B-B14F-4D97-AF65-F5344CB8AC3E}">
        <p14:creationId xmlns:p14="http://schemas.microsoft.com/office/powerpoint/2010/main" val="312011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5620" y="209066"/>
            <a:ext cx="693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О работе в условиях ограничения доступа к персональным данным собственников помещений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2994" y="1256319"/>
            <a:ext cx="87460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Изменения в законодательство внесены </a:t>
            </a:r>
            <a:r>
              <a:rPr lang="ru-RU" sz="1600" b="1" i="1" dirty="0"/>
              <a:t>Федеральным законом от 14 июля 2022 года №266-ФЗ </a:t>
            </a:r>
            <a:r>
              <a:rPr lang="ru-RU" sz="1600" i="1" dirty="0"/>
              <a:t>«О внесении изменений в Федеральный закон «О персональных данных», отдельные законодательные акты Российской Федерации и признании утратившей силу части четырнадцатой статьи 30 Федерального закона «О банках и банковской деятельности».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5620" y="4460935"/>
            <a:ext cx="8617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1AF"/>
                </a:solidFill>
              </a:rPr>
              <a:t>Цель нормативного акта: </a:t>
            </a:r>
            <a:r>
              <a:rPr lang="ru-RU" sz="1600" dirty="0"/>
              <a:t>предотвратить бессистемную обработку персональных данных.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5621" y="2286456"/>
            <a:ext cx="25843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Сущность изменений:</a:t>
            </a:r>
          </a:p>
        </p:txBody>
      </p:sp>
      <p:pic>
        <p:nvPicPr>
          <p:cNvPr id="19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00" y="2714794"/>
            <a:ext cx="396000" cy="396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97278" y="2736881"/>
            <a:ext cx="82717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Ограничен доступ к персональным данным, содержащимся в ЕГРН;</a:t>
            </a:r>
          </a:p>
        </p:txBody>
      </p:sp>
      <p:pic>
        <p:nvPicPr>
          <p:cNvPr id="20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00" y="3111946"/>
            <a:ext cx="396000" cy="396000"/>
          </a:xfrm>
          <a:prstGeom prst="rect">
            <a:avLst/>
          </a:prstGeom>
        </p:spPr>
      </p:pic>
      <p:pic>
        <p:nvPicPr>
          <p:cNvPr id="22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60" y="3723878"/>
            <a:ext cx="396000" cy="396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97278" y="3125750"/>
            <a:ext cx="8435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Персональные данные находятся в свободном доступе в случае, если на это есть волеизъявление правообладателя;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99587" y="3760840"/>
            <a:ext cx="8195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Получить персональные данные в выписке из ЕГРН заинтересованное лицо может посредством обращения к нотариусу.</a:t>
            </a:r>
          </a:p>
        </p:txBody>
      </p:sp>
    </p:spTree>
    <p:extLst>
      <p:ext uri="{BB962C8B-B14F-4D97-AF65-F5344CB8AC3E}">
        <p14:creationId xmlns:p14="http://schemas.microsoft.com/office/powerpoint/2010/main" val="406938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5620" y="209066"/>
            <a:ext cx="693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О работе в условиях ограничения доступа к персональным данным собственников помещений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5620" y="1131590"/>
            <a:ext cx="8808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Последствия для лиц, осуществляющих деятельность по управлению многоквартирными домами:</a:t>
            </a:r>
          </a:p>
        </p:txBody>
      </p:sp>
      <p:pic>
        <p:nvPicPr>
          <p:cNvPr id="19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77" y="1818479"/>
            <a:ext cx="396000" cy="396000"/>
          </a:xfrm>
          <a:prstGeom prst="rect">
            <a:avLst/>
          </a:prstGeom>
        </p:spPr>
      </p:pic>
      <p:pic>
        <p:nvPicPr>
          <p:cNvPr id="20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7" y="2371105"/>
            <a:ext cx="396000" cy="396000"/>
          </a:xfrm>
          <a:prstGeom prst="rect">
            <a:avLst/>
          </a:prstGeom>
        </p:spPr>
      </p:pic>
      <p:pic>
        <p:nvPicPr>
          <p:cNvPr id="22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7" y="2715731"/>
            <a:ext cx="396000" cy="396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BAC713A-D932-4C6F-914F-331FAFFD0C1F}"/>
              </a:ext>
            </a:extLst>
          </p:cNvPr>
          <p:cNvSpPr txBox="1"/>
          <p:nvPr/>
        </p:nvSpPr>
        <p:spPr>
          <a:xfrm>
            <a:off x="607354" y="1839476"/>
            <a:ext cx="8429142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/>
              <a:t>Затруднен процесс формирования платежных документов и взимания платы за содержание жилого помещения;</a:t>
            </a:r>
          </a:p>
          <a:p>
            <a:pPr>
              <a:lnSpc>
                <a:spcPct val="50000"/>
              </a:lnSpc>
            </a:pPr>
            <a:endParaRPr lang="ru-RU" sz="1500" dirty="0"/>
          </a:p>
          <a:p>
            <a:r>
              <a:rPr lang="ru-RU" sz="1500" dirty="0"/>
              <a:t>Ограничены возможности по ведению реестра собственников помещений в многоквартирном доме;</a:t>
            </a:r>
          </a:p>
          <a:p>
            <a:pPr>
              <a:lnSpc>
                <a:spcPct val="50000"/>
              </a:lnSpc>
            </a:pPr>
            <a:endParaRPr lang="ru-RU" sz="1500" dirty="0"/>
          </a:p>
          <a:p>
            <a:r>
              <a:rPr lang="ru-RU" sz="1500" dirty="0"/>
              <a:t>Управляющая организация, при переходе на прямые договорные отношения, не может исполнить обязанности по передаче информации о потребителях РСО;</a:t>
            </a:r>
          </a:p>
          <a:p>
            <a:pPr>
              <a:lnSpc>
                <a:spcPct val="50000"/>
              </a:lnSpc>
            </a:pPr>
            <a:endParaRPr lang="ru-RU" sz="1500" dirty="0"/>
          </a:p>
          <a:p>
            <a:r>
              <a:rPr lang="ru-RU" sz="1500" dirty="0"/>
              <a:t>УК лишается возможности требовать предоставления доступа в помещение, так как не обладает сведениями о личности правообладателя;</a:t>
            </a:r>
          </a:p>
          <a:p>
            <a:pPr>
              <a:lnSpc>
                <a:spcPct val="50000"/>
              </a:lnSpc>
            </a:pPr>
            <a:endParaRPr lang="ru-RU" sz="1600" dirty="0"/>
          </a:p>
          <a:p>
            <a:r>
              <a:rPr lang="ru-RU" sz="1600" dirty="0"/>
              <a:t>Усложняется процедура взыскания задолженности за жилищно-коммунальные услуги и др.</a:t>
            </a:r>
          </a:p>
          <a:p>
            <a:pPr>
              <a:lnSpc>
                <a:spcPct val="50000"/>
              </a:lnSpc>
            </a:pPr>
            <a:endParaRPr lang="ru-RU" sz="1600" dirty="0"/>
          </a:p>
          <a:p>
            <a:endParaRPr lang="ru-RU" dirty="0"/>
          </a:p>
        </p:txBody>
      </p:sp>
      <p:pic>
        <p:nvPicPr>
          <p:cNvPr id="24" name="Объект 3">
            <a:extLst>
              <a:ext uri="{FF2B5EF4-FFF2-40B4-BE49-F238E27FC236}">
                <a16:creationId xmlns:a16="http://schemas.microsoft.com/office/drawing/2014/main" xmlns="" id="{EF0EA94B-BA3A-4564-9795-B4A688AA52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7" y="3288734"/>
            <a:ext cx="396000" cy="396000"/>
          </a:xfrm>
          <a:prstGeom prst="rect">
            <a:avLst/>
          </a:prstGeom>
        </p:spPr>
      </p:pic>
      <p:pic>
        <p:nvPicPr>
          <p:cNvPr id="25" name="Объект 3">
            <a:extLst>
              <a:ext uri="{FF2B5EF4-FFF2-40B4-BE49-F238E27FC236}">
                <a16:creationId xmlns:a16="http://schemas.microsoft.com/office/drawing/2014/main" xmlns="" id="{104272B2-D3B1-4D0F-A764-80B36627D3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92" y="3867590"/>
            <a:ext cx="396000" cy="396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F4D68E8-37EF-4C63-9E01-A38296C84319}"/>
              </a:ext>
            </a:extLst>
          </p:cNvPr>
          <p:cNvSpPr txBox="1"/>
          <p:nvPr/>
        </p:nvSpPr>
        <p:spPr>
          <a:xfrm>
            <a:off x="155621" y="4261033"/>
            <a:ext cx="872596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1AF"/>
                </a:solidFill>
              </a:rPr>
              <a:t>Факты: </a:t>
            </a:r>
            <a:r>
              <a:rPr lang="ru-RU" sz="1600" b="1" dirty="0"/>
              <a:t>установлены случаи привлечения к административной ответственности за нарушение лицензионных требований, за непредоставление надлежащим образом оформленного реестра собственников.</a:t>
            </a:r>
          </a:p>
        </p:txBody>
      </p:sp>
    </p:spTree>
    <p:extLst>
      <p:ext uri="{BB962C8B-B14F-4D97-AF65-F5344CB8AC3E}">
        <p14:creationId xmlns:p14="http://schemas.microsoft.com/office/powerpoint/2010/main" val="180764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5620" y="209066"/>
            <a:ext cx="693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О нотариальном способе получения персональных данных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5620" y="1308705"/>
            <a:ext cx="8808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Сущность положений закона: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BAC713A-D932-4C6F-914F-331FAFFD0C1F}"/>
              </a:ext>
            </a:extLst>
          </p:cNvPr>
          <p:cNvSpPr txBox="1"/>
          <p:nvPr/>
        </p:nvSpPr>
        <p:spPr>
          <a:xfrm>
            <a:off x="176931" y="1648207"/>
            <a:ext cx="87849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для получения выписки из ЕГРН заинтересованное лицо предоставляет нотариусу письменные доказательства, подтверждающие наличие обстоятельств, достаточных для получения выписки. Таковым обстоятельством может являться договор, заключенный между заявителем и правообладателем.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3C86525C-0ADA-4524-AD77-2DCE41D3DFB5}"/>
              </a:ext>
            </a:extLst>
          </p:cNvPr>
          <p:cNvSpPr/>
          <p:nvPr/>
        </p:nvSpPr>
        <p:spPr>
          <a:xfrm>
            <a:off x="167566" y="2721767"/>
            <a:ext cx="8808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Основной вопрос: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31419D4-4A93-479F-9F3B-8BA9B45554FB}"/>
              </a:ext>
            </a:extLst>
          </p:cNvPr>
          <p:cNvSpPr txBox="1"/>
          <p:nvPr/>
        </p:nvSpPr>
        <p:spPr>
          <a:xfrm>
            <a:off x="176931" y="3036897"/>
            <a:ext cx="87849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является ли договор управления многоквартирным домом надлежащим основанием для получения выписки из </a:t>
            </a:r>
            <a:r>
              <a:rPr lang="ru-RU" sz="1600" dirty="0" smtClean="0"/>
              <a:t>ЕГРН?</a:t>
            </a:r>
            <a:endParaRPr lang="ru-RU" sz="16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C14805E2-A8CD-404B-96AB-4D05A731ACC2}"/>
              </a:ext>
            </a:extLst>
          </p:cNvPr>
          <p:cNvSpPr/>
          <p:nvPr/>
        </p:nvSpPr>
        <p:spPr>
          <a:xfrm>
            <a:off x="167566" y="3684969"/>
            <a:ext cx="8808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Мнение Федеральной нотариальной палаты: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C6CD59F-4274-488D-9A97-A95D24787155}"/>
              </a:ext>
            </a:extLst>
          </p:cNvPr>
          <p:cNvSpPr txBox="1"/>
          <p:nvPr/>
        </p:nvSpPr>
        <p:spPr>
          <a:xfrm>
            <a:off x="176931" y="4045009"/>
            <a:ext cx="8784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«Заявитель самостоятельно определяет состав документов, подтверждающих наличие оснований для получения выписки. Нотариус уполномочен определять достаточность и относимость предоставляемых документов».</a:t>
            </a:r>
          </a:p>
        </p:txBody>
      </p:sp>
    </p:spTree>
    <p:extLst>
      <p:ext uri="{BB962C8B-B14F-4D97-AF65-F5344CB8AC3E}">
        <p14:creationId xmlns:p14="http://schemas.microsoft.com/office/powerpoint/2010/main" val="339424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BAC713A-D932-4C6F-914F-331FAFFD0C1F}"/>
              </a:ext>
            </a:extLst>
          </p:cNvPr>
          <p:cNvSpPr txBox="1"/>
          <p:nvPr/>
        </p:nvSpPr>
        <p:spPr>
          <a:xfrm>
            <a:off x="179512" y="1203598"/>
            <a:ext cx="89524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/>
              <a:t>При отсутствии данных для взыскания задолженности управляющая организация вправе обратится в суд за содействием в поиске данных сведений в рамках споров о взыскании задолженности за ЖКУ (см. ст.124 ГПК РФ).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3C86525C-0ADA-4524-AD77-2DCE41D3DFB5}"/>
              </a:ext>
            </a:extLst>
          </p:cNvPr>
          <p:cNvSpPr/>
          <p:nvPr/>
        </p:nvSpPr>
        <p:spPr>
          <a:xfrm>
            <a:off x="143674" y="2051725"/>
            <a:ext cx="8808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Проблематика: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31419D4-4A93-479F-9F3B-8BA9B45554FB}"/>
              </a:ext>
            </a:extLst>
          </p:cNvPr>
          <p:cNvSpPr txBox="1"/>
          <p:nvPr/>
        </p:nvSpPr>
        <p:spPr>
          <a:xfrm>
            <a:off x="647564" y="2503516"/>
            <a:ext cx="8784976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Увеличение нагрузки на органы судебной власти;</a:t>
            </a:r>
          </a:p>
          <a:p>
            <a:pPr>
              <a:lnSpc>
                <a:spcPct val="70000"/>
              </a:lnSpc>
            </a:pPr>
            <a:endParaRPr lang="ru-RU" dirty="0"/>
          </a:p>
          <a:p>
            <a:r>
              <a:rPr lang="ru-RU" dirty="0"/>
              <a:t>Увеличение сроков взыскания задолженности.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F5D8991F-30A1-41D0-A0D5-77969505DF13}"/>
              </a:ext>
            </a:extLst>
          </p:cNvPr>
          <p:cNvSpPr/>
          <p:nvPr/>
        </p:nvSpPr>
        <p:spPr>
          <a:xfrm>
            <a:off x="155620" y="209066"/>
            <a:ext cx="693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Мнение Минстроя России (&lt;Письмо&gt; Минстроя России от 18.05.2023 N 28344-КМ/14)</a:t>
            </a:r>
          </a:p>
        </p:txBody>
      </p:sp>
      <p:pic>
        <p:nvPicPr>
          <p:cNvPr id="19" name="Объект 3">
            <a:extLst>
              <a:ext uri="{FF2B5EF4-FFF2-40B4-BE49-F238E27FC236}">
                <a16:creationId xmlns:a16="http://schemas.microsoft.com/office/drawing/2014/main" xmlns="" id="{9FA96880-AE37-4001-8255-790F19DFF2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69" y="2474938"/>
            <a:ext cx="396000" cy="396000"/>
          </a:xfrm>
          <a:prstGeom prst="rect">
            <a:avLst/>
          </a:prstGeom>
        </p:spPr>
      </p:pic>
      <p:pic>
        <p:nvPicPr>
          <p:cNvPr id="20" name="Объект 3">
            <a:extLst>
              <a:ext uri="{FF2B5EF4-FFF2-40B4-BE49-F238E27FC236}">
                <a16:creationId xmlns:a16="http://schemas.microsoft.com/office/drawing/2014/main" xmlns="" id="{691FAF10-00B2-42D0-88A5-938BB7E39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77" y="2967838"/>
            <a:ext cx="396000" cy="396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70CDFA9-956D-44BA-815F-4FE94F3D674E}"/>
              </a:ext>
            </a:extLst>
          </p:cNvPr>
          <p:cNvSpPr txBox="1"/>
          <p:nvPr/>
        </p:nvSpPr>
        <p:spPr>
          <a:xfrm>
            <a:off x="179512" y="3606311"/>
            <a:ext cx="8702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1AF"/>
                </a:solidFill>
              </a:rPr>
              <a:t>ФАКТЫ: </a:t>
            </a:r>
            <a:r>
              <a:rPr lang="ru-RU" b="1" dirty="0"/>
              <a:t>не выработан порядок межведомственного взаимодействия между органами судебной власти и органами, обладающими персональными данными должника.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190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3C86525C-0ADA-4524-AD77-2DCE41D3DFB5}"/>
              </a:ext>
            </a:extLst>
          </p:cNvPr>
          <p:cNvSpPr/>
          <p:nvPr/>
        </p:nvSpPr>
        <p:spPr>
          <a:xfrm>
            <a:off x="162329" y="1478008"/>
            <a:ext cx="8808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Судебная система активно использует предоставленный процессуальный институт, однако: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31419D4-4A93-479F-9F3B-8BA9B45554FB}"/>
              </a:ext>
            </a:extLst>
          </p:cNvPr>
          <p:cNvSpPr txBox="1"/>
          <p:nvPr/>
        </p:nvSpPr>
        <p:spPr>
          <a:xfrm>
            <a:off x="628077" y="2329650"/>
            <a:ext cx="8784976" cy="1394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Существенно увеличиваются сроки взыскания;</a:t>
            </a:r>
          </a:p>
          <a:p>
            <a:pPr>
              <a:lnSpc>
                <a:spcPct val="70000"/>
              </a:lnSpc>
            </a:pPr>
            <a:endParaRPr lang="ru-RU" dirty="0"/>
          </a:p>
          <a:p>
            <a:r>
              <a:rPr lang="ru-RU" dirty="0"/>
              <a:t>При получении сведений о месте регистрации должника не по адресу нахождения недвижимого имущества приказной материал возвращается заявителю.</a:t>
            </a:r>
          </a:p>
          <a:p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F5D8991F-30A1-41D0-A0D5-77969505DF13}"/>
              </a:ext>
            </a:extLst>
          </p:cNvPr>
          <p:cNvSpPr/>
          <p:nvPr/>
        </p:nvSpPr>
        <p:spPr>
          <a:xfrm>
            <a:off x="155620" y="209066"/>
            <a:ext cx="693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Практика применения положений процессуального закона о получении идентификаторов судами</a:t>
            </a:r>
          </a:p>
        </p:txBody>
      </p:sp>
      <p:pic>
        <p:nvPicPr>
          <p:cNvPr id="19" name="Объект 3">
            <a:extLst>
              <a:ext uri="{FF2B5EF4-FFF2-40B4-BE49-F238E27FC236}">
                <a16:creationId xmlns:a16="http://schemas.microsoft.com/office/drawing/2014/main" xmlns="" id="{9FA96880-AE37-4001-8255-790F19DFF2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69" y="2325837"/>
            <a:ext cx="396000" cy="396000"/>
          </a:xfrm>
          <a:prstGeom prst="rect">
            <a:avLst/>
          </a:prstGeom>
        </p:spPr>
      </p:pic>
      <p:pic>
        <p:nvPicPr>
          <p:cNvPr id="20" name="Объект 3">
            <a:extLst>
              <a:ext uri="{FF2B5EF4-FFF2-40B4-BE49-F238E27FC236}">
                <a16:creationId xmlns:a16="http://schemas.microsoft.com/office/drawing/2014/main" xmlns="" id="{691FAF10-00B2-42D0-88A5-938BB7E39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77" y="2790405"/>
            <a:ext cx="396000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2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3C86525C-0ADA-4524-AD77-2DCE41D3DFB5}"/>
              </a:ext>
            </a:extLst>
          </p:cNvPr>
          <p:cNvSpPr/>
          <p:nvPr/>
        </p:nvSpPr>
        <p:spPr>
          <a:xfrm>
            <a:off x="162120" y="1260789"/>
            <a:ext cx="8808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Пути решения проблемы: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31419D4-4A93-479F-9F3B-8BA9B45554FB}"/>
              </a:ext>
            </a:extLst>
          </p:cNvPr>
          <p:cNvSpPr txBox="1"/>
          <p:nvPr/>
        </p:nvSpPr>
        <p:spPr>
          <a:xfrm>
            <a:off x="673587" y="1707654"/>
            <a:ext cx="8506925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Предоставление </a:t>
            </a:r>
            <a:r>
              <a:rPr lang="ru-RU" dirty="0" smtClean="0"/>
              <a:t>организациям </a:t>
            </a:r>
            <a:r>
              <a:rPr lang="ru-RU" dirty="0"/>
              <a:t>ЖКХ права на получения персональных данных из ЕГРН (концепция «специального субъекта»);</a:t>
            </a:r>
          </a:p>
          <a:p>
            <a:pPr>
              <a:lnSpc>
                <a:spcPct val="50000"/>
              </a:lnSpc>
            </a:pPr>
            <a:endParaRPr lang="ru-RU" dirty="0"/>
          </a:p>
          <a:p>
            <a:r>
              <a:rPr lang="ru-RU" dirty="0"/>
              <a:t>Возложение на собственников обязанности по предоставлению персональных данных в УК и применение финансовых санкций в случае неисполнения этой обязанности;</a:t>
            </a:r>
          </a:p>
          <a:p>
            <a:pPr>
              <a:lnSpc>
                <a:spcPct val="50000"/>
              </a:lnSpc>
            </a:pPr>
            <a:endParaRPr lang="ru-RU" dirty="0"/>
          </a:p>
          <a:p>
            <a:r>
              <a:rPr lang="ru-RU" dirty="0"/>
              <a:t>Возложение на собственников обязанности по предоставлению персональных данных в УК и установление административной ответственности за не предоставление указанных сведений;</a:t>
            </a:r>
          </a:p>
          <a:p>
            <a:pPr>
              <a:lnSpc>
                <a:spcPct val="50000"/>
              </a:lnSpc>
            </a:pPr>
            <a:endParaRPr lang="ru-RU" dirty="0"/>
          </a:p>
          <a:p>
            <a:r>
              <a:rPr lang="ru-RU" dirty="0"/>
              <a:t>Разработка альтернативного способа получения персональных данных (например, посредством использования ГИС ЖКХ).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F5D8991F-30A1-41D0-A0D5-77969505DF13}"/>
              </a:ext>
            </a:extLst>
          </p:cNvPr>
          <p:cNvSpPr/>
          <p:nvPr/>
        </p:nvSpPr>
        <p:spPr>
          <a:xfrm>
            <a:off x="155620" y="209066"/>
            <a:ext cx="6936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Практика применения положений процессуального закона о получении идентификаторов судами</a:t>
            </a:r>
          </a:p>
        </p:txBody>
      </p:sp>
      <p:pic>
        <p:nvPicPr>
          <p:cNvPr id="19" name="Объект 3">
            <a:extLst>
              <a:ext uri="{FF2B5EF4-FFF2-40B4-BE49-F238E27FC236}">
                <a16:creationId xmlns:a16="http://schemas.microsoft.com/office/drawing/2014/main" xmlns="" id="{9FA96880-AE37-4001-8255-790F19DFF2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69" y="1707654"/>
            <a:ext cx="396000" cy="396000"/>
          </a:xfrm>
          <a:prstGeom prst="rect">
            <a:avLst/>
          </a:prstGeom>
        </p:spPr>
      </p:pic>
      <p:pic>
        <p:nvPicPr>
          <p:cNvPr id="20" name="Объект 3">
            <a:extLst>
              <a:ext uri="{FF2B5EF4-FFF2-40B4-BE49-F238E27FC236}">
                <a16:creationId xmlns:a16="http://schemas.microsoft.com/office/drawing/2014/main" xmlns="" id="{691FAF10-00B2-42D0-88A5-938BB7E39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45" y="2402862"/>
            <a:ext cx="396000" cy="396000"/>
          </a:xfrm>
          <a:prstGeom prst="rect">
            <a:avLst/>
          </a:prstGeom>
        </p:spPr>
      </p:pic>
      <p:pic>
        <p:nvPicPr>
          <p:cNvPr id="21" name="Объект 3">
            <a:extLst>
              <a:ext uri="{FF2B5EF4-FFF2-40B4-BE49-F238E27FC236}">
                <a16:creationId xmlns:a16="http://schemas.microsoft.com/office/drawing/2014/main" xmlns="" id="{2EF02B2C-BB3F-4EFA-8DD5-D81F42ACBD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2" y="3342825"/>
            <a:ext cx="396000" cy="396000"/>
          </a:xfrm>
          <a:prstGeom prst="rect">
            <a:avLst/>
          </a:prstGeom>
        </p:spPr>
      </p:pic>
      <p:pic>
        <p:nvPicPr>
          <p:cNvPr id="22" name="Объект 3">
            <a:extLst>
              <a:ext uri="{FF2B5EF4-FFF2-40B4-BE49-F238E27FC236}">
                <a16:creationId xmlns:a16="http://schemas.microsoft.com/office/drawing/2014/main" xmlns="" id="{2288D024-031C-4BDE-8E69-6915BA5D1F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4" y="4310536"/>
            <a:ext cx="396000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7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1059582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3C86525C-0ADA-4524-AD77-2DCE41D3DFB5}"/>
              </a:ext>
            </a:extLst>
          </p:cNvPr>
          <p:cNvSpPr/>
          <p:nvPr/>
        </p:nvSpPr>
        <p:spPr>
          <a:xfrm>
            <a:off x="162120" y="1260789"/>
            <a:ext cx="88088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Рассмотрение возможности взыскания задолженности за ЖКУ на основании исполнительной надписи нотариуса.</a:t>
            </a:r>
          </a:p>
          <a:p>
            <a:endParaRPr lang="ru-RU" sz="2000" dirty="0">
              <a:solidFill>
                <a:srgbClr val="0E56B5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31419D4-4A93-479F-9F3B-8BA9B45554FB}"/>
              </a:ext>
            </a:extLst>
          </p:cNvPr>
          <p:cNvSpPr txBox="1"/>
          <p:nvPr/>
        </p:nvSpPr>
        <p:spPr>
          <a:xfrm>
            <a:off x="632207" y="2402862"/>
            <a:ext cx="850692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Предоставление нотариусу комплекта документов, подтверждающих наличия задолженности по конкретному жилому помещению;</a:t>
            </a:r>
          </a:p>
          <a:p>
            <a:endParaRPr lang="ru-RU" dirty="0"/>
          </a:p>
          <a:p>
            <a:r>
              <a:rPr lang="ru-RU" dirty="0"/>
              <a:t>Совершение нотариусом исполнительной надписи;</a:t>
            </a:r>
          </a:p>
          <a:p>
            <a:pPr marL="342900" indent="-342900">
              <a:buAutoNum type="arabicParenR" startAt="2"/>
            </a:pPr>
            <a:endParaRPr lang="ru-RU" dirty="0"/>
          </a:p>
          <a:p>
            <a:r>
              <a:rPr lang="ru-RU" dirty="0"/>
              <a:t>Предъявление документа с исполнительной надписью в органы принудительного исполнения.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F5D8991F-30A1-41D0-A0D5-77969505DF13}"/>
              </a:ext>
            </a:extLst>
          </p:cNvPr>
          <p:cNvSpPr/>
          <p:nvPr/>
        </p:nvSpPr>
        <p:spPr>
          <a:xfrm>
            <a:off x="155620" y="209066"/>
            <a:ext cx="69366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61AF"/>
                </a:solidFill>
              </a:rPr>
              <a:t>Упрощение процедуры взыскания </a:t>
            </a:r>
          </a:p>
          <a:p>
            <a:r>
              <a:rPr lang="ru-RU" sz="2400" dirty="0">
                <a:solidFill>
                  <a:srgbClr val="0061AF"/>
                </a:solidFill>
              </a:rPr>
              <a:t>(концепция Верховного Суда РФ и Ассоциации)</a:t>
            </a:r>
          </a:p>
          <a:p>
            <a:endParaRPr lang="ru-RU" sz="2400" dirty="0">
              <a:solidFill>
                <a:srgbClr val="0061AF"/>
              </a:solidFill>
            </a:endParaRPr>
          </a:p>
        </p:txBody>
      </p:sp>
      <p:pic>
        <p:nvPicPr>
          <p:cNvPr id="20" name="Объект 3">
            <a:extLst>
              <a:ext uri="{FF2B5EF4-FFF2-40B4-BE49-F238E27FC236}">
                <a16:creationId xmlns:a16="http://schemas.microsoft.com/office/drawing/2014/main" xmlns="" id="{691FAF10-00B2-42D0-88A5-938BB7E39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45" y="2402862"/>
            <a:ext cx="396000" cy="396000"/>
          </a:xfrm>
          <a:prstGeom prst="rect">
            <a:avLst/>
          </a:prstGeom>
        </p:spPr>
      </p:pic>
      <p:pic>
        <p:nvPicPr>
          <p:cNvPr id="21" name="Объект 3">
            <a:extLst>
              <a:ext uri="{FF2B5EF4-FFF2-40B4-BE49-F238E27FC236}">
                <a16:creationId xmlns:a16="http://schemas.microsoft.com/office/drawing/2014/main" xmlns="" id="{2EF02B2C-BB3F-4EFA-8DD5-D81F42ACBD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2" y="3219822"/>
            <a:ext cx="396000" cy="396000"/>
          </a:xfrm>
          <a:prstGeom prst="rect">
            <a:avLst/>
          </a:prstGeom>
        </p:spPr>
      </p:pic>
      <p:pic>
        <p:nvPicPr>
          <p:cNvPr id="22" name="Объект 3">
            <a:extLst>
              <a:ext uri="{FF2B5EF4-FFF2-40B4-BE49-F238E27FC236}">
                <a16:creationId xmlns:a16="http://schemas.microsoft.com/office/drawing/2014/main" xmlns="" id="{2288D024-031C-4BDE-8E69-6915BA5D1F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2" y="3773405"/>
            <a:ext cx="396000" cy="396000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2F9D7438-8F0E-42D3-99D0-4EC83F77B8F3}"/>
              </a:ext>
            </a:extLst>
          </p:cNvPr>
          <p:cNvSpPr/>
          <p:nvPr/>
        </p:nvSpPr>
        <p:spPr>
          <a:xfrm>
            <a:off x="162120" y="1937036"/>
            <a:ext cx="8808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E56B5"/>
                </a:solidFill>
              </a:rPr>
              <a:t>Порядок:</a:t>
            </a:r>
          </a:p>
        </p:txBody>
      </p:sp>
    </p:spTree>
    <p:extLst>
      <p:ext uri="{BB962C8B-B14F-4D97-AF65-F5344CB8AC3E}">
        <p14:creationId xmlns:p14="http://schemas.microsoft.com/office/powerpoint/2010/main" val="156950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07504" y="517574"/>
            <a:ext cx="1550424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61A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 спикере</a:t>
            </a:r>
            <a:endParaRPr lang="ru-RU" sz="2400" dirty="0">
              <a:solidFill>
                <a:srgbClr val="0061A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A7199-A314-4BC9-9F7E-7F9EF85BB04B}"/>
              </a:ext>
            </a:extLst>
          </p:cNvPr>
          <p:cNvSpPr/>
          <p:nvPr/>
        </p:nvSpPr>
        <p:spPr>
          <a:xfrm>
            <a:off x="251520" y="987574"/>
            <a:ext cx="5560479" cy="63931"/>
          </a:xfrm>
          <a:prstGeom prst="rect">
            <a:avLst/>
          </a:prstGeom>
          <a:solidFill>
            <a:srgbClr val="006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21505"/>
            <a:ext cx="1785622" cy="22941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3775" y="177966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Чучман Илья Михайлович</a:t>
            </a:r>
          </a:p>
          <a:p>
            <a:r>
              <a:rPr lang="ru-RU" dirty="0"/>
              <a:t>Эксперт Ассоциации «Новое качество»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63775" y="266860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+7(499)700-98-19</a:t>
            </a:r>
            <a:endParaRPr lang="ru-RU" dirty="0"/>
          </a:p>
          <a:p>
            <a:r>
              <a:rPr lang="en-US" dirty="0">
                <a:hlinkClick r:id="rId3"/>
              </a:rPr>
              <a:t>info@neo-q.ru</a:t>
            </a:r>
            <a:endParaRPr lang="ru-RU" dirty="0"/>
          </a:p>
          <a:p>
            <a:r>
              <a:rPr lang="en-US" dirty="0"/>
              <a:t>neo-q.ru</a:t>
            </a:r>
            <a:r>
              <a:rPr lang="ru-RU" dirty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44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3507854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</a:rPr>
              <a:t>neo-q.ru</a:t>
            </a:r>
            <a:endParaRPr lang="ru-RU" sz="2800" dirty="0">
              <a:solidFill>
                <a:schemeClr val="bg1"/>
              </a:solidFill>
            </a:endParaRPr>
          </a:p>
          <a:p>
            <a:pPr algn="r"/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    </a:t>
            </a:r>
            <a:r>
              <a:rPr lang="en-US" sz="2800" dirty="0">
                <a:solidFill>
                  <a:schemeClr val="bg1"/>
                </a:solidFill>
              </a:rPr>
              <a:t>info@neo-q.ru</a:t>
            </a:r>
          </a:p>
          <a:p>
            <a:pPr algn="r"/>
            <a:r>
              <a:rPr lang="en-US" sz="2800" dirty="0">
                <a:solidFill>
                  <a:schemeClr val="bg1"/>
                </a:solidFill>
              </a:rPr>
              <a:t>+7(499)700-98-19</a:t>
            </a:r>
          </a:p>
        </p:txBody>
      </p:sp>
    </p:spTree>
    <p:extLst>
      <p:ext uri="{BB962C8B-B14F-4D97-AF65-F5344CB8AC3E}">
        <p14:creationId xmlns:p14="http://schemas.microsoft.com/office/powerpoint/2010/main" val="3132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610</Words>
  <Application>Microsoft Office PowerPoint</Application>
  <PresentationFormat>Экран (16:9)</PresentationFormat>
  <Paragraphs>68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Лабунская</dc:creator>
  <cp:lastModifiedBy>Пользователь Windows</cp:lastModifiedBy>
  <cp:revision>56</cp:revision>
  <cp:lastPrinted>2023-07-04T09:26:31Z</cp:lastPrinted>
  <dcterms:created xsi:type="dcterms:W3CDTF">2023-02-16T08:56:53Z</dcterms:created>
  <dcterms:modified xsi:type="dcterms:W3CDTF">2023-07-04T09:44:59Z</dcterms:modified>
</cp:coreProperties>
</file>