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Автор и дата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Автор и дата</a:t>
            </a:r>
          </a:p>
        </p:txBody>
      </p:sp>
      <p:sp>
        <p:nvSpPr>
          <p:cNvPr id="12" name="Заголовок презентации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Заголовок презентации</a:t>
            </a:r>
          </a:p>
        </p:txBody>
      </p:sp>
      <p:sp>
        <p:nvSpPr>
          <p:cNvPr id="13" name="Уровень текста 1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Подзаголовок презентации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и 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Авокадо и лаймы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Заголовок презентации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Заголовок презентации</a:t>
            </a:r>
          </a:p>
        </p:txBody>
      </p:sp>
      <p:sp>
        <p:nvSpPr>
          <p:cNvPr id="23" name="Автор и дата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Автор и дата</a:t>
            </a:r>
          </a:p>
        </p:txBody>
      </p:sp>
      <p:sp>
        <p:nvSpPr>
          <p:cNvPr id="24" name="Уровень текста 1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Подзаголовок презентации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и фото (вариан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Тарелка с рублеными котлетами из лосося, салатом и хумусом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Заголовок слайда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Заголовок слайда</a:t>
            </a:r>
          </a:p>
        </p:txBody>
      </p:sp>
      <p:sp>
        <p:nvSpPr>
          <p:cNvPr id="34" name="Уровень текста 1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Подзаголовок слайда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Номер слайда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головок слайда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Заголовок слайда</a:t>
            </a:r>
          </a:p>
        </p:txBody>
      </p:sp>
      <p:sp>
        <p:nvSpPr>
          <p:cNvPr id="43" name="Подзаголовок слайда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Подзаголовок слайда</a:t>
            </a:r>
          </a:p>
        </p:txBody>
      </p:sp>
      <p:sp>
        <p:nvSpPr>
          <p:cNvPr id="44" name="Уровень текста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пункта на слайде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Уровень текста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Текст пункта на слайде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Подзаголовок слайда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Подзаголовок слайда</a:t>
            </a:r>
          </a:p>
        </p:txBody>
      </p:sp>
      <p:sp>
        <p:nvSpPr>
          <p:cNvPr id="61" name="Уровень текста 1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Текст пункта на слайде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Тарелка пасты папарделле с зелёным маслом из петрушки, жареным фундуком и стружкой сыра пармезан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Заголовок слайда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Заголовок слайда</a:t>
            </a:r>
          </a:p>
        </p:txBody>
      </p:sp>
      <p:sp>
        <p:nvSpPr>
          <p:cNvPr id="64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Заголовок раздела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Заголовок раздела</a:t>
            </a:r>
          </a:p>
        </p:txBody>
      </p:sp>
      <p:sp>
        <p:nvSpPr>
          <p:cNvPr id="72" name="Номер слайда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Заголовок слайда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Заголовок слайда</a:t>
            </a:r>
          </a:p>
        </p:txBody>
      </p:sp>
      <p:sp>
        <p:nvSpPr>
          <p:cNvPr id="80" name="Подзаголовок слайда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Подзаголовок слайда</a:t>
            </a:r>
          </a:p>
        </p:txBody>
      </p:sp>
      <p:sp>
        <p:nvSpPr>
          <p:cNvPr id="81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овестка д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Заголовок повестки дня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Заголовок повестки дня</a:t>
            </a:r>
          </a:p>
        </p:txBody>
      </p:sp>
      <p:sp>
        <p:nvSpPr>
          <p:cNvPr id="89" name="Подзаголовок повестки дня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Подзаголовок повестки дня</a:t>
            </a:r>
          </a:p>
        </p:txBody>
      </p:sp>
      <p:sp>
        <p:nvSpPr>
          <p:cNvPr id="90" name="Уровень текста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Темы повестки дня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Информационное сообщ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Уровень текста 1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Информационное сообщение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Важный фа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Уровень текста 1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100 %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Информация о факте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Информация о факте</a:t>
            </a:r>
          </a:p>
        </p:txBody>
      </p:sp>
      <p:sp>
        <p:nvSpPr>
          <p:cNvPr id="108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Авторство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Авторство</a:t>
            </a:r>
          </a:p>
        </p:txBody>
      </p:sp>
      <p:sp>
        <p:nvSpPr>
          <p:cNvPr id="116" name="Уровень текста 1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«Важная цитата»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Миска салата с жареным рисом, варёными яйцами и палочками для еды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Тарелка с рублеными котлетами из лосося, салатом и хумусом 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Тарелка пасты папарделле с зелёным маслом из петрушки, жареным фундуком и стружкой сыра пармезан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миска салата с жареным рисом, варёными яйцами и палочками для еды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слайда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Заголовок слайда</a:t>
            </a:r>
          </a:p>
        </p:txBody>
      </p:sp>
      <p:sp>
        <p:nvSpPr>
          <p:cNvPr id="3" name="Уровень текста 1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Текст пункта на слайде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Номер слайда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Slide_11.png" descr="Slide_1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52" name="Яценко Николай Георгиевич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b="0">
                <a:latin typeface="MuseoSansCyrl-500"/>
                <a:ea typeface="MuseoSansCyrl-500"/>
                <a:cs typeface="MuseoSansCyrl-500"/>
                <a:sym typeface="MuseoSansCyrl-500"/>
              </a:defRPr>
            </a:lvl1pPr>
          </a:lstStyle>
          <a:p>
            <a:pPr/>
            <a:r>
              <a:t>Яценко Николай Георгиевич</a:t>
            </a:r>
          </a:p>
        </p:txBody>
      </p:sp>
      <p:sp>
        <p:nvSpPr>
          <p:cNvPr id="153" name="Вопросы правового регулирования использования общего имущества собственников помещений многоквартирных домов в интересах обороны и безопасности"/>
          <p:cNvSpPr txBox="1"/>
          <p:nvPr>
            <p:ph type="ctrTitle"/>
          </p:nvPr>
        </p:nvSpPr>
        <p:spPr>
          <a:xfrm>
            <a:off x="1206498" y="3708635"/>
            <a:ext cx="21971004" cy="4648201"/>
          </a:xfrm>
          <a:prstGeom prst="rect">
            <a:avLst/>
          </a:prstGeom>
        </p:spPr>
        <p:txBody>
          <a:bodyPr/>
          <a:lstStyle>
            <a:lvl1pPr defTabSz="1658070">
              <a:defRPr b="0" spc="-157" sz="7887">
                <a:latin typeface="MuseoSansCyrl-700"/>
                <a:ea typeface="MuseoSansCyrl-700"/>
                <a:cs typeface="MuseoSansCyrl-700"/>
                <a:sym typeface="MuseoSansCyrl-700"/>
              </a:defRPr>
            </a:lvl1pPr>
          </a:lstStyle>
          <a:p>
            <a:pPr/>
            <a:r>
              <a:t>Вопросы правового регулирования использования общего имущества собственников помещений многоквартирных домов в интересах обороны и безопасности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Slide_12.png" descr="Slide_1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Понятие обороны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002395"/>
                </a:solidFill>
                <a:latin typeface="MuseoSansCyrl-700"/>
                <a:ea typeface="MuseoSansCyrl-700"/>
                <a:cs typeface="MuseoSansCyrl-700"/>
                <a:sym typeface="MuseoSansCyrl-700"/>
              </a:defRPr>
            </a:lvl1pPr>
          </a:lstStyle>
          <a:p>
            <a:pPr/>
            <a:r>
              <a:t>Понятие обороны</a:t>
            </a:r>
          </a:p>
        </p:txBody>
      </p:sp>
      <p:sp>
        <p:nvSpPr>
          <p:cNvPr id="157" name="Права и обязанности власти, граждан и организаций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b="0">
                <a:solidFill>
                  <a:srgbClr val="7A7A7A"/>
                </a:solidFill>
                <a:latin typeface="MuseoSansCyrl-500"/>
                <a:ea typeface="MuseoSansCyrl-500"/>
                <a:cs typeface="MuseoSansCyrl-500"/>
                <a:sym typeface="MuseoSansCyrl-500"/>
              </a:defRPr>
            </a:lvl1pPr>
          </a:lstStyle>
          <a:p>
            <a:pPr/>
            <a:r>
              <a:t>Права и обязанности власти, граждан и организаций</a:t>
            </a:r>
          </a:p>
        </p:txBody>
      </p:sp>
      <p:sp>
        <p:nvSpPr>
          <p:cNvPr id="158" name="Статья 71, пункт «м» Конституции Российской Федерации…"/>
          <p:cNvSpPr txBox="1"/>
          <p:nvPr>
            <p:ph type="body" idx="1"/>
          </p:nvPr>
        </p:nvSpPr>
        <p:spPr>
          <a:xfrm>
            <a:off x="1206500" y="4243078"/>
            <a:ext cx="21971000" cy="8256012"/>
          </a:xfrm>
          <a:prstGeom prst="rect">
            <a:avLst/>
          </a:prstGeom>
        </p:spPr>
        <p:txBody>
          <a:bodyPr/>
          <a:lstStyle/>
          <a:p>
            <a:pPr marL="553326" indent="-214883" defTabSz="422605">
              <a:lnSpc>
                <a:spcPct val="120000"/>
              </a:lnSpc>
              <a:spcBef>
                <a:spcPts val="0"/>
              </a:spcBef>
              <a:buSzPct val="100000"/>
              <a:defRPr sz="3008">
                <a:uFill>
                  <a:solidFill>
                    <a:srgbClr val="000000"/>
                  </a:solidFill>
                </a:uFill>
                <a:latin typeface="MuseoSansCyrl-500"/>
                <a:ea typeface="MuseoSansCyrl-500"/>
                <a:cs typeface="MuseoSansCyrl-500"/>
                <a:sym typeface="MuseoSansCyrl-500"/>
              </a:defRPr>
            </a:pPr>
            <a:r>
              <a:t>Статья 71, пункт «м» Конституции Российской Федерации</a:t>
            </a:r>
          </a:p>
          <a:p>
            <a:pPr marL="553326" indent="-214883" defTabSz="422605">
              <a:lnSpc>
                <a:spcPct val="120000"/>
              </a:lnSpc>
              <a:spcBef>
                <a:spcPts val="0"/>
              </a:spcBef>
              <a:buSzPct val="100000"/>
              <a:defRPr sz="3008">
                <a:uFill>
                  <a:solidFill>
                    <a:srgbClr val="000000"/>
                  </a:solidFill>
                </a:uFill>
                <a:latin typeface="MuseoSansCyrl-500"/>
                <a:ea typeface="MuseoSansCyrl-500"/>
                <a:cs typeface="MuseoSansCyrl-500"/>
                <a:sym typeface="MuseoSansCyrl-500"/>
              </a:defRPr>
            </a:pPr>
            <a:r>
              <a:t>Статья 2 Федерального закона Российской Федерации от 31.05.1996 № 61-ФЗ «Об обороне»</a:t>
            </a:r>
          </a:p>
          <a:p>
            <a:pPr marL="0" indent="338442" defTabSz="422605">
              <a:lnSpc>
                <a:spcPct val="120000"/>
              </a:lnSpc>
              <a:spcBef>
                <a:spcPts val="0"/>
              </a:spcBef>
              <a:buSzTx/>
              <a:buNone/>
              <a:defRPr sz="2256">
                <a:uFill>
                  <a:solidFill>
                    <a:srgbClr val="000000"/>
                  </a:solidFill>
                </a:uFill>
                <a:latin typeface="MuseoSansCyrl-500"/>
                <a:ea typeface="MuseoSansCyrl-500"/>
                <a:cs typeface="MuseoSansCyrl-500"/>
                <a:sym typeface="MuseoSansCyrl-500"/>
              </a:defRPr>
            </a:pPr>
          </a:p>
          <a:p>
            <a:pPr marL="0" indent="338442" defTabSz="422605">
              <a:lnSpc>
                <a:spcPct val="120000"/>
              </a:lnSpc>
              <a:spcBef>
                <a:spcPts val="0"/>
              </a:spcBef>
              <a:buSzTx/>
              <a:buNone/>
              <a:defRPr sz="4512">
                <a:solidFill>
                  <a:srgbClr val="002395"/>
                </a:solidFill>
                <a:uFill>
                  <a:solidFill>
                    <a:srgbClr val="000000"/>
                  </a:solidFill>
                </a:uFill>
                <a:latin typeface="MuseoSansCyrl-700"/>
                <a:ea typeface="MuseoSansCyrl-700"/>
                <a:cs typeface="MuseoSansCyrl-700"/>
                <a:sym typeface="MuseoSansCyrl-700"/>
              </a:defRPr>
            </a:pPr>
            <a:r>
              <a:t>О чём говорится</a:t>
            </a:r>
          </a:p>
          <a:p>
            <a:pPr marL="0" indent="338442" defTabSz="422605">
              <a:lnSpc>
                <a:spcPct val="120000"/>
              </a:lnSpc>
              <a:spcBef>
                <a:spcPts val="0"/>
              </a:spcBef>
              <a:buSzTx/>
              <a:buNone/>
              <a:defRPr sz="2256">
                <a:uFill>
                  <a:solidFill>
                    <a:srgbClr val="000000"/>
                  </a:solidFill>
                </a:uFill>
                <a:latin typeface="MuseoSansCyrl-500"/>
                <a:ea typeface="MuseoSansCyrl-500"/>
                <a:cs typeface="MuseoSansCyrl-500"/>
                <a:sym typeface="MuseoSansCyrl-500"/>
              </a:defRPr>
            </a:pPr>
          </a:p>
          <a:p>
            <a:pPr marL="0" indent="338442" defTabSz="422605">
              <a:lnSpc>
                <a:spcPct val="120000"/>
              </a:lnSpc>
              <a:spcBef>
                <a:spcPts val="0"/>
              </a:spcBef>
              <a:buSzTx/>
              <a:buNone/>
              <a:defRPr sz="3008">
                <a:uFill>
                  <a:solidFill>
                    <a:srgbClr val="000000"/>
                  </a:solidFill>
                </a:uFill>
                <a:latin typeface="MuseoSansCyrl-500"/>
                <a:ea typeface="MuseoSansCyrl-500"/>
                <a:cs typeface="MuseoSansCyrl-500"/>
                <a:sym typeface="MuseoSansCyrl-500"/>
              </a:defRPr>
            </a:pPr>
            <a:r>
              <a:t>Должностные лица организаций независимо от форм собственности должны исполнять свои обязанности </a:t>
            </a:r>
            <a:br/>
            <a:r>
              <a:t>в области обороны, создавать работникам необходимые условия для исполнения ими воинской обязанности, оказывать содействие в создании организаций, деятельность которых направлена на укрепление обороны. </a:t>
            </a:r>
          </a:p>
          <a:p>
            <a:pPr marL="0" indent="338442" defTabSz="422605">
              <a:lnSpc>
                <a:spcPct val="120000"/>
              </a:lnSpc>
              <a:spcBef>
                <a:spcPts val="0"/>
              </a:spcBef>
              <a:buSzTx/>
              <a:buNone/>
              <a:defRPr sz="3008">
                <a:uFill>
                  <a:solidFill>
                    <a:srgbClr val="000000"/>
                  </a:solidFill>
                </a:uFill>
                <a:latin typeface="MuseoSansCyrl-500"/>
                <a:ea typeface="MuseoSansCyrl-500"/>
                <a:cs typeface="MuseoSansCyrl-500"/>
                <a:sym typeface="MuseoSansCyrl-500"/>
              </a:defRPr>
            </a:pPr>
          </a:p>
          <a:p>
            <a:pPr marL="0" indent="338442" defTabSz="422605">
              <a:lnSpc>
                <a:spcPct val="120000"/>
              </a:lnSpc>
              <a:spcBef>
                <a:spcPts val="0"/>
              </a:spcBef>
              <a:buSzTx/>
              <a:buNone/>
              <a:defRPr sz="3008">
                <a:uFill>
                  <a:solidFill>
                    <a:srgbClr val="000000"/>
                  </a:solidFill>
                </a:uFill>
                <a:latin typeface="MuseoSansCyrl-500"/>
                <a:ea typeface="MuseoSansCyrl-500"/>
                <a:cs typeface="MuseoSansCyrl-500"/>
                <a:sym typeface="MuseoSansCyrl-500"/>
              </a:defRPr>
            </a:pPr>
            <a:r>
              <a:t>Граждане исполняют воинскую обязанность, принимают участие в мероприятиях по гражданской </a:t>
            </a:r>
            <a:br/>
            <a:r>
              <a:t>и территориальной обороне, могут создавать организации и общественные объединения, содействующие укреплению обороны, предоставляют в военное время для нужд обороны по требованию федеральных органов исполнительной власти здания, сооружения, транспортные средства и другое имущество, находящееся </a:t>
            </a:r>
            <a:br/>
            <a:r>
              <a:t>в их собственности, с последующей компенсацией понесённых расходов в порядке, </a:t>
            </a:r>
            <a:br/>
            <a:r>
              <a:t>установленном Правительством РФ.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Slide_12.png" descr="Slide_1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Текущее нормативное регулирование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002395"/>
                </a:solidFill>
                <a:latin typeface="MuseoSansCyrl-700"/>
                <a:ea typeface="MuseoSansCyrl-700"/>
                <a:cs typeface="MuseoSansCyrl-700"/>
                <a:sym typeface="MuseoSansCyrl-700"/>
              </a:defRPr>
            </a:lvl1pPr>
          </a:lstStyle>
          <a:p>
            <a:pPr/>
            <a:r>
              <a:t>Текущее нормативное регулирование</a:t>
            </a:r>
          </a:p>
        </p:txBody>
      </p:sp>
      <p:sp>
        <p:nvSpPr>
          <p:cNvPr id="162" name="Постановление Правительства Российской Федерации № 1309 от 29.11.1999…"/>
          <p:cNvSpPr txBox="1"/>
          <p:nvPr>
            <p:ph type="body" idx="1"/>
          </p:nvPr>
        </p:nvSpPr>
        <p:spPr>
          <a:xfrm>
            <a:off x="1206500" y="4243078"/>
            <a:ext cx="21971000" cy="8256012"/>
          </a:xfrm>
          <a:prstGeom prst="rect">
            <a:avLst/>
          </a:prstGeom>
        </p:spPr>
        <p:txBody>
          <a:bodyPr/>
          <a:lstStyle/>
          <a:p>
            <a:pPr marL="494461" indent="-192023" defTabSz="377647">
              <a:lnSpc>
                <a:spcPct val="120000"/>
              </a:lnSpc>
              <a:spcBef>
                <a:spcPts val="0"/>
              </a:spcBef>
              <a:buSzPct val="100000"/>
              <a:defRPr sz="2688">
                <a:uFill>
                  <a:solidFill>
                    <a:srgbClr val="000000"/>
                  </a:solidFill>
                </a:uFill>
                <a:latin typeface="MuseoSansCyrl-500"/>
                <a:ea typeface="MuseoSansCyrl-500"/>
                <a:cs typeface="MuseoSansCyrl-500"/>
                <a:sym typeface="MuseoSansCyrl-500"/>
              </a:defRPr>
            </a:pPr>
            <a:r>
              <a:t>Постановление Правительства Российской Федерации № 1309 от 29.11.1999</a:t>
            </a:r>
          </a:p>
          <a:p>
            <a:pPr marL="494461" indent="-192023" defTabSz="377647">
              <a:lnSpc>
                <a:spcPct val="120000"/>
              </a:lnSpc>
              <a:spcBef>
                <a:spcPts val="0"/>
              </a:spcBef>
              <a:buSzPct val="100000"/>
              <a:defRPr sz="2688">
                <a:uFill>
                  <a:solidFill>
                    <a:srgbClr val="000000"/>
                  </a:solidFill>
                </a:uFill>
                <a:latin typeface="MuseoSansCyrl-500"/>
                <a:ea typeface="MuseoSansCyrl-500"/>
                <a:cs typeface="MuseoSansCyrl-500"/>
                <a:sym typeface="MuseoSansCyrl-500"/>
              </a:defRPr>
            </a:pPr>
            <a:r>
              <a:t>Статья 1, 6 Федерального закона Российской Федерации от 12.02.1998 № 28-ФЗ «О гражданской обороне»</a:t>
            </a:r>
          </a:p>
          <a:p>
            <a:pPr marL="494461" indent="-192023" defTabSz="377647">
              <a:lnSpc>
                <a:spcPct val="120000"/>
              </a:lnSpc>
              <a:spcBef>
                <a:spcPts val="0"/>
              </a:spcBef>
              <a:buSzPct val="100000"/>
              <a:defRPr sz="2688">
                <a:uFill>
                  <a:solidFill>
                    <a:srgbClr val="000000"/>
                  </a:solidFill>
                </a:uFill>
                <a:latin typeface="MuseoSansCyrl-500"/>
                <a:ea typeface="MuseoSansCyrl-500"/>
                <a:cs typeface="MuseoSansCyrl-500"/>
                <a:sym typeface="MuseoSansCyrl-500"/>
              </a:defRPr>
            </a:pPr>
            <a:r>
              <a:t>ГОСТ Р 22.0.02-94 «Безопасность в чрезвычайных ситуациях. Термины и определения основных понятий»</a:t>
            </a:r>
          </a:p>
          <a:p>
            <a:pPr marL="494461" indent="-192023" defTabSz="377647">
              <a:lnSpc>
                <a:spcPct val="120000"/>
              </a:lnSpc>
              <a:spcBef>
                <a:spcPts val="0"/>
              </a:spcBef>
              <a:buSzPct val="100000"/>
              <a:defRPr sz="2688">
                <a:uFill>
                  <a:solidFill>
                    <a:srgbClr val="000000"/>
                  </a:solidFill>
                </a:uFill>
                <a:latin typeface="MuseoSansCyrl-500"/>
                <a:ea typeface="MuseoSansCyrl-500"/>
                <a:cs typeface="MuseoSansCyrl-500"/>
                <a:sym typeface="MuseoSansCyrl-500"/>
              </a:defRPr>
            </a:pPr>
            <a:r>
              <a:t>Правила эксплуатации защитных учреждений гражданской обороны, утверждённые Приказом МЧС России от 15.12.2002 № 583</a:t>
            </a:r>
          </a:p>
          <a:p>
            <a:pPr marL="494461" indent="-192023" defTabSz="377647">
              <a:lnSpc>
                <a:spcPct val="120000"/>
              </a:lnSpc>
              <a:spcBef>
                <a:spcPts val="0"/>
              </a:spcBef>
              <a:buSzPct val="100000"/>
              <a:defRPr sz="2688">
                <a:uFill>
                  <a:solidFill>
                    <a:srgbClr val="000000"/>
                  </a:solidFill>
                </a:uFill>
                <a:latin typeface="MuseoSansCyrl-500"/>
                <a:ea typeface="MuseoSansCyrl-500"/>
                <a:cs typeface="MuseoSansCyrl-500"/>
                <a:sym typeface="MuseoSansCyrl-500"/>
              </a:defRPr>
            </a:pPr>
            <a:r>
              <a:t>Порядок содержания и использования защитных сооружений гражданской обороны в мирное время, утвержденный Приказом МЧС России от 21.07.2005 № 575</a:t>
            </a:r>
          </a:p>
          <a:p>
            <a:pPr marL="494461" indent="-192023" defTabSz="377647">
              <a:lnSpc>
                <a:spcPct val="120000"/>
              </a:lnSpc>
              <a:spcBef>
                <a:spcPts val="0"/>
              </a:spcBef>
              <a:buSzPct val="100000"/>
              <a:defRPr sz="2688">
                <a:uFill>
                  <a:solidFill>
                    <a:srgbClr val="000000"/>
                  </a:solidFill>
                </a:uFill>
                <a:latin typeface="MuseoSansCyrl-500"/>
                <a:ea typeface="MuseoSansCyrl-500"/>
                <a:cs typeface="MuseoSansCyrl-500"/>
                <a:sym typeface="MuseoSansCyrl-500"/>
              </a:defRPr>
            </a:pPr>
            <a:r>
              <a:t>СНиП 2.01.51-90</a:t>
            </a:r>
          </a:p>
          <a:p>
            <a:pPr marL="494461" indent="-192023" defTabSz="377647">
              <a:lnSpc>
                <a:spcPct val="120000"/>
              </a:lnSpc>
              <a:spcBef>
                <a:spcPts val="0"/>
              </a:spcBef>
              <a:buSzPct val="100000"/>
              <a:defRPr sz="2688">
                <a:uFill>
                  <a:solidFill>
                    <a:srgbClr val="000000"/>
                  </a:solidFill>
                </a:uFill>
                <a:latin typeface="MuseoSansCyrl-500"/>
                <a:ea typeface="MuseoSansCyrl-500"/>
                <a:cs typeface="MuseoSansCyrl-500"/>
                <a:sym typeface="MuseoSansCyrl-500"/>
              </a:defRPr>
            </a:pPr>
            <a:r>
              <a:t>Определение Верховного суда РФ от 28.09.2020 № 306-ЭС20-10467</a:t>
            </a:r>
          </a:p>
          <a:p>
            <a:pPr marL="0" indent="302437" defTabSz="377647">
              <a:lnSpc>
                <a:spcPct val="120000"/>
              </a:lnSpc>
              <a:spcBef>
                <a:spcPts val="0"/>
              </a:spcBef>
              <a:buSzTx/>
              <a:buNone/>
              <a:defRPr sz="2016">
                <a:uFill>
                  <a:solidFill>
                    <a:srgbClr val="000000"/>
                  </a:solidFill>
                </a:uFill>
                <a:latin typeface="MuseoSansCyrl-500"/>
                <a:ea typeface="MuseoSansCyrl-500"/>
                <a:cs typeface="MuseoSansCyrl-500"/>
                <a:sym typeface="MuseoSansCyrl-500"/>
              </a:defRPr>
            </a:pPr>
          </a:p>
          <a:p>
            <a:pPr marL="0" indent="302437" defTabSz="377647">
              <a:lnSpc>
                <a:spcPct val="120000"/>
              </a:lnSpc>
              <a:spcBef>
                <a:spcPts val="0"/>
              </a:spcBef>
              <a:buSzTx/>
              <a:buNone/>
              <a:defRPr sz="4032">
                <a:solidFill>
                  <a:srgbClr val="002395"/>
                </a:solidFill>
                <a:uFill>
                  <a:solidFill>
                    <a:srgbClr val="000000"/>
                  </a:solidFill>
                </a:uFill>
                <a:latin typeface="MuseoSansCyrl-700"/>
                <a:ea typeface="MuseoSansCyrl-700"/>
                <a:cs typeface="MuseoSansCyrl-700"/>
                <a:sym typeface="MuseoSansCyrl-700"/>
              </a:defRPr>
            </a:pPr>
            <a:r>
              <a:t>О чём говорится</a:t>
            </a:r>
          </a:p>
          <a:p>
            <a:pPr marL="0" indent="302437" defTabSz="377647">
              <a:lnSpc>
                <a:spcPct val="120000"/>
              </a:lnSpc>
              <a:spcBef>
                <a:spcPts val="0"/>
              </a:spcBef>
              <a:buSzTx/>
              <a:buNone/>
              <a:defRPr sz="2016">
                <a:uFill>
                  <a:solidFill>
                    <a:srgbClr val="000000"/>
                  </a:solidFill>
                </a:uFill>
                <a:latin typeface="MuseoSansCyrl-500"/>
                <a:ea typeface="MuseoSansCyrl-500"/>
                <a:cs typeface="MuseoSansCyrl-500"/>
                <a:sym typeface="MuseoSansCyrl-500"/>
              </a:defRPr>
            </a:pPr>
          </a:p>
          <a:p>
            <a:pPr marL="0" indent="302437" defTabSz="377647">
              <a:lnSpc>
                <a:spcPct val="120000"/>
              </a:lnSpc>
              <a:spcBef>
                <a:spcPts val="0"/>
              </a:spcBef>
              <a:buSzTx/>
              <a:buNone/>
              <a:defRPr sz="2688">
                <a:uFill>
                  <a:solidFill>
                    <a:srgbClr val="000000"/>
                  </a:solidFill>
                </a:uFill>
                <a:latin typeface="MuseoSansCyrl-500"/>
                <a:ea typeface="MuseoSansCyrl-500"/>
                <a:cs typeface="MuseoSansCyrl-500"/>
                <a:sym typeface="MuseoSansCyrl-500"/>
              </a:defRPr>
            </a:pPr>
            <a:r>
              <a:t>Должностные лица организаций независимо от форм собственности должны исполнять свои обязанности </a:t>
            </a:r>
            <a:br/>
            <a:r>
              <a:t>в области обороны, создавать работникам необходимые условия для исполнения ими воинской обязанности, оказывать содействие в создании организаций, деятельность которых направлена на укрепление обороны. </a:t>
            </a:r>
          </a:p>
          <a:p>
            <a:pPr marL="0" indent="302437" defTabSz="377647">
              <a:lnSpc>
                <a:spcPct val="120000"/>
              </a:lnSpc>
              <a:spcBef>
                <a:spcPts val="0"/>
              </a:spcBef>
              <a:buSzTx/>
              <a:buNone/>
              <a:defRPr sz="3024">
                <a:uFill>
                  <a:solidFill>
                    <a:srgbClr val="000000"/>
                  </a:solidFill>
                </a:uFill>
                <a:latin typeface="MuseoSansCyrl-500"/>
                <a:ea typeface="MuseoSansCyrl-500"/>
                <a:cs typeface="MuseoSansCyrl-500"/>
                <a:sym typeface="MuseoSansCyrl-500"/>
              </a:defRPr>
            </a:pPr>
          </a:p>
        </p:txBody>
      </p:sp>
      <p:sp>
        <p:nvSpPr>
          <p:cNvPr id="163" name="Техподвалов МКД и подземных паркингов как бомбоубежищ"/>
          <p:cNvSpPr txBox="1"/>
          <p:nvPr/>
        </p:nvSpPr>
        <p:spPr>
          <a:xfrm>
            <a:off x="1206500" y="2372962"/>
            <a:ext cx="21971000" cy="9347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algn="l" defTabSz="825500">
              <a:defRPr sz="5500">
                <a:solidFill>
                  <a:srgbClr val="7A7A7A"/>
                </a:solidFill>
                <a:latin typeface="MuseoSansCyrl-500"/>
                <a:ea typeface="MuseoSansCyrl-500"/>
                <a:cs typeface="MuseoSansCyrl-500"/>
                <a:sym typeface="MuseoSansCyrl-500"/>
              </a:defRPr>
            </a:lvl1pPr>
          </a:lstStyle>
          <a:p>
            <a:pPr/>
            <a:r>
              <a:t>Техподвалов МКД и подземных паркингов как бомбоубежищ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Slide_12.png" descr="Slide_1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Текущее нормативное регулирование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002395"/>
                </a:solidFill>
                <a:latin typeface="MuseoSansCyrl-700"/>
                <a:ea typeface="MuseoSansCyrl-700"/>
                <a:cs typeface="MuseoSansCyrl-700"/>
                <a:sym typeface="MuseoSansCyrl-700"/>
              </a:defRPr>
            </a:lvl1pPr>
          </a:lstStyle>
          <a:p>
            <a:pPr/>
            <a:r>
              <a:t>Текущее нормативное регулирование</a:t>
            </a:r>
          </a:p>
        </p:txBody>
      </p:sp>
      <p:sp>
        <p:nvSpPr>
          <p:cNvPr id="167" name="О чём говорится…"/>
          <p:cNvSpPr txBox="1"/>
          <p:nvPr>
            <p:ph type="body" idx="1"/>
          </p:nvPr>
        </p:nvSpPr>
        <p:spPr>
          <a:xfrm>
            <a:off x="1217215" y="4248504"/>
            <a:ext cx="21971001" cy="8256012"/>
          </a:xfrm>
          <a:prstGeom prst="rect">
            <a:avLst/>
          </a:prstGeom>
        </p:spPr>
        <p:txBody>
          <a:bodyPr/>
          <a:lstStyle/>
          <a:p>
            <a:pPr marL="0" indent="280835" defTabSz="350672">
              <a:lnSpc>
                <a:spcPct val="120000"/>
              </a:lnSpc>
              <a:spcBef>
                <a:spcPts val="0"/>
              </a:spcBef>
              <a:buSzTx/>
              <a:buNone/>
              <a:defRPr sz="3743">
                <a:solidFill>
                  <a:srgbClr val="002395"/>
                </a:solidFill>
                <a:uFill>
                  <a:solidFill>
                    <a:srgbClr val="000000"/>
                  </a:solidFill>
                </a:uFill>
                <a:latin typeface="MuseoSansCyrl-700"/>
                <a:ea typeface="MuseoSansCyrl-700"/>
                <a:cs typeface="MuseoSansCyrl-700"/>
                <a:sym typeface="MuseoSansCyrl-700"/>
              </a:defRPr>
            </a:pPr>
            <a:r>
              <a:t>О чём говорится</a:t>
            </a:r>
          </a:p>
          <a:p>
            <a:pPr marL="0" indent="280835" defTabSz="350672">
              <a:lnSpc>
                <a:spcPct val="120000"/>
              </a:lnSpc>
              <a:spcBef>
                <a:spcPts val="0"/>
              </a:spcBef>
              <a:buSzTx/>
              <a:buNone/>
              <a:defRPr sz="1871">
                <a:uFill>
                  <a:solidFill>
                    <a:srgbClr val="000000"/>
                  </a:solidFill>
                </a:uFill>
                <a:latin typeface="MuseoSansCyrl-500"/>
                <a:ea typeface="MuseoSansCyrl-500"/>
                <a:cs typeface="MuseoSansCyrl-500"/>
                <a:sym typeface="MuseoSansCyrl-500"/>
              </a:defRPr>
            </a:pPr>
          </a:p>
          <a:p>
            <a:pPr marL="0" indent="280835" defTabSz="350672">
              <a:lnSpc>
                <a:spcPct val="120000"/>
              </a:lnSpc>
              <a:spcBef>
                <a:spcPts val="0"/>
              </a:spcBef>
              <a:buSzTx/>
              <a:buNone/>
              <a:defRPr sz="2496">
                <a:uFill>
                  <a:solidFill>
                    <a:srgbClr val="000000"/>
                  </a:solidFill>
                </a:uFill>
                <a:latin typeface="MuseoSansCyrl-500"/>
                <a:ea typeface="MuseoSansCyrl-500"/>
                <a:cs typeface="MuseoSansCyrl-500"/>
                <a:sym typeface="MuseoSansCyrl-500"/>
              </a:defRPr>
            </a:pPr>
            <a:r>
              <a:t>СНиП 2.01.51-90 предполагает возможность размещения защитных сооружений в подвальных помещениях во вновь строящихся </a:t>
            </a:r>
            <a:br/>
            <a:r>
              <a:t>и существующих зданиях и сооружениях различного назначения, что не исключает размещение защитных сооружений </a:t>
            </a:r>
            <a:br/>
            <a:r>
              <a:t>в многоквартирных жилых домах.</a:t>
            </a:r>
          </a:p>
          <a:p>
            <a:pPr marL="0" indent="280835" defTabSz="350672">
              <a:lnSpc>
                <a:spcPct val="120000"/>
              </a:lnSpc>
              <a:spcBef>
                <a:spcPts val="0"/>
              </a:spcBef>
              <a:buSzTx/>
              <a:buNone/>
              <a:defRPr sz="2496">
                <a:uFill>
                  <a:solidFill>
                    <a:srgbClr val="000000"/>
                  </a:solidFill>
                </a:uFill>
                <a:latin typeface="MuseoSansCyrl-500"/>
                <a:ea typeface="MuseoSansCyrl-500"/>
                <a:cs typeface="MuseoSansCyrl-500"/>
                <a:sym typeface="MuseoSansCyrl-500"/>
              </a:defRPr>
            </a:pPr>
          </a:p>
          <a:p>
            <a:pPr marL="0" indent="280835" defTabSz="350672">
              <a:lnSpc>
                <a:spcPct val="120000"/>
              </a:lnSpc>
              <a:spcBef>
                <a:spcPts val="0"/>
              </a:spcBef>
              <a:buSzTx/>
              <a:buNone/>
              <a:defRPr sz="2496">
                <a:uFill>
                  <a:solidFill>
                    <a:srgbClr val="000000"/>
                  </a:solidFill>
                </a:uFill>
                <a:latin typeface="MuseoSansCyrl-500"/>
                <a:ea typeface="MuseoSansCyrl-500"/>
                <a:cs typeface="MuseoSansCyrl-500"/>
                <a:sym typeface="MuseoSansCyrl-500"/>
              </a:defRPr>
            </a:pPr>
            <a:r>
              <a:t> При этом особый статус объектов гражданской обороны, не допускающий возможности применения к отношениям с их использованием норм ЖК РФ, действующим законодательством не установлен (определение Верховного суда РФ от 28 сентября 2020 г. № 306-ЭС20-10467).</a:t>
            </a:r>
          </a:p>
          <a:p>
            <a:pPr marL="0" indent="280835" defTabSz="350672">
              <a:lnSpc>
                <a:spcPct val="120000"/>
              </a:lnSpc>
              <a:spcBef>
                <a:spcPts val="0"/>
              </a:spcBef>
              <a:buSzTx/>
              <a:buNone/>
              <a:defRPr sz="2496">
                <a:uFill>
                  <a:solidFill>
                    <a:srgbClr val="000000"/>
                  </a:solidFill>
                </a:uFill>
                <a:latin typeface="MuseoSansCyrl-500"/>
                <a:ea typeface="MuseoSansCyrl-500"/>
                <a:cs typeface="MuseoSansCyrl-500"/>
                <a:sym typeface="MuseoSansCyrl-500"/>
              </a:defRPr>
            </a:pPr>
          </a:p>
          <a:p>
            <a:pPr marL="0" indent="280835" defTabSz="350672">
              <a:lnSpc>
                <a:spcPct val="120000"/>
              </a:lnSpc>
              <a:spcBef>
                <a:spcPts val="0"/>
              </a:spcBef>
              <a:buSzTx/>
              <a:buNone/>
              <a:defRPr sz="2496">
                <a:uFill>
                  <a:solidFill>
                    <a:srgbClr val="000000"/>
                  </a:solidFill>
                </a:uFill>
                <a:latin typeface="MuseoSansCyrl-500"/>
                <a:ea typeface="MuseoSansCyrl-500"/>
                <a:cs typeface="MuseoSansCyrl-500"/>
                <a:sym typeface="MuseoSansCyrl-500"/>
              </a:defRPr>
            </a:pPr>
            <a:r>
              <a:t>В соответствии с </a:t>
            </a:r>
            <a:r>
              <a:t>п. 10</a:t>
            </a:r>
            <a:r>
              <a:t> Порядка создания убежищ и иных объектов гражданской обороны, утверждённого постановлением Правительства Российской Федерации от 29.11.99 N 1309, организации, в частности, обеспечивают сохранность объектов гражданской обороны, принимают меры по поддержанию их в состоянии постоянной готовности к использованию.</a:t>
            </a:r>
          </a:p>
          <a:p>
            <a:pPr marL="0" indent="280835" defTabSz="350672">
              <a:lnSpc>
                <a:spcPct val="120000"/>
              </a:lnSpc>
              <a:spcBef>
                <a:spcPts val="0"/>
              </a:spcBef>
              <a:buSzTx/>
              <a:buNone/>
              <a:defRPr sz="2496">
                <a:uFill>
                  <a:solidFill>
                    <a:srgbClr val="000000"/>
                  </a:solidFill>
                </a:uFill>
                <a:latin typeface="MuseoSansCyrl-500"/>
                <a:ea typeface="MuseoSansCyrl-500"/>
                <a:cs typeface="MuseoSansCyrl-500"/>
                <a:sym typeface="MuseoSansCyrl-500"/>
              </a:defRPr>
            </a:pPr>
          </a:p>
          <a:p>
            <a:pPr marL="0" indent="280835" defTabSz="350672">
              <a:lnSpc>
                <a:spcPct val="120000"/>
              </a:lnSpc>
              <a:spcBef>
                <a:spcPts val="0"/>
              </a:spcBef>
              <a:buSzTx/>
              <a:buNone/>
              <a:defRPr sz="2496">
                <a:uFill>
                  <a:solidFill>
                    <a:srgbClr val="000000"/>
                  </a:solidFill>
                </a:uFill>
                <a:latin typeface="MuseoSansCyrl-500"/>
                <a:ea typeface="MuseoSansCyrl-500"/>
                <a:cs typeface="MuseoSansCyrl-500"/>
                <a:sym typeface="MuseoSansCyrl-500"/>
              </a:defRPr>
            </a:pPr>
            <a:r>
              <a:t>Принимая во внимание, что подвалы многоквартирных домов и подземные паркинги относятся к общедомовому имуществу, содержание которого осуществляет организация по обслуживанию жилищного фонда, законодательно необходимо определить, за счёт каких средств должно обеспечиваться функционирование указанных помещений при наделении их статусом бомбоубежища.</a:t>
            </a:r>
          </a:p>
          <a:p>
            <a:pPr marL="0" indent="280835" algn="just" defTabSz="350672">
              <a:lnSpc>
                <a:spcPct val="100000"/>
              </a:lnSpc>
              <a:spcBef>
                <a:spcPts val="0"/>
              </a:spcBef>
              <a:buSzTx/>
              <a:buNone/>
              <a:defRPr sz="2807">
                <a:uFill>
                  <a:solidFill>
                    <a:srgbClr val="000000"/>
                  </a:solidFill>
                </a:uFill>
                <a:latin typeface="MuseoSansCyrl-500"/>
                <a:ea typeface="MuseoSansCyrl-500"/>
                <a:cs typeface="MuseoSansCyrl-500"/>
                <a:sym typeface="MuseoSansCyrl-500"/>
              </a:defRPr>
            </a:pPr>
          </a:p>
        </p:txBody>
      </p:sp>
      <p:sp>
        <p:nvSpPr>
          <p:cNvPr id="168" name="Техподвалов МКД и подземных паркингов как бомбоубежищ"/>
          <p:cNvSpPr txBox="1"/>
          <p:nvPr/>
        </p:nvSpPr>
        <p:spPr>
          <a:xfrm>
            <a:off x="1206500" y="2372962"/>
            <a:ext cx="21971000" cy="9347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algn="l" defTabSz="825500">
              <a:defRPr sz="5500">
                <a:solidFill>
                  <a:srgbClr val="7A7A7A"/>
                </a:solidFill>
                <a:latin typeface="MuseoSansCyrl-500"/>
                <a:ea typeface="MuseoSansCyrl-500"/>
                <a:cs typeface="MuseoSansCyrl-500"/>
                <a:sym typeface="MuseoSansCyrl-500"/>
              </a:defRPr>
            </a:lvl1pPr>
          </a:lstStyle>
          <a:p>
            <a:pPr/>
            <a:r>
              <a:t>Техподвалов МКД и подземных паркингов как бомбоубежищ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Slide_12.png" descr="Slide_1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1" name="Иное использование ОД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002395"/>
                </a:solidFill>
                <a:latin typeface="MuseoSansCyrl-700"/>
                <a:ea typeface="MuseoSansCyrl-700"/>
                <a:cs typeface="MuseoSansCyrl-700"/>
                <a:sym typeface="MuseoSansCyrl-700"/>
              </a:defRPr>
            </a:lvl1pPr>
          </a:lstStyle>
          <a:p>
            <a:pPr/>
            <a:r>
              <a:t>Иное использование ОДИ</a:t>
            </a:r>
          </a:p>
        </p:txBody>
      </p:sp>
      <p:sp>
        <p:nvSpPr>
          <p:cNvPr id="172" name="Статья 209 Гражданского Кодекса РФ…"/>
          <p:cNvSpPr txBox="1"/>
          <p:nvPr>
            <p:ph type="body" idx="1"/>
          </p:nvPr>
        </p:nvSpPr>
        <p:spPr>
          <a:xfrm>
            <a:off x="1217215" y="4248504"/>
            <a:ext cx="21971001" cy="8256012"/>
          </a:xfrm>
          <a:prstGeom prst="rect">
            <a:avLst/>
          </a:prstGeom>
        </p:spPr>
        <p:txBody>
          <a:bodyPr/>
          <a:lstStyle/>
          <a:p>
            <a:pPr marL="459143" indent="-178307" defTabSz="350672">
              <a:lnSpc>
                <a:spcPct val="120000"/>
              </a:lnSpc>
              <a:spcBef>
                <a:spcPts val="0"/>
              </a:spcBef>
              <a:buSzPct val="100000"/>
              <a:defRPr sz="2496">
                <a:uFill>
                  <a:solidFill>
                    <a:srgbClr val="000000"/>
                  </a:solidFill>
                </a:uFill>
                <a:latin typeface="MuseoSansCyrl-500"/>
                <a:ea typeface="MuseoSansCyrl-500"/>
                <a:cs typeface="MuseoSansCyrl-500"/>
                <a:sym typeface="MuseoSansCyrl-500"/>
              </a:defRPr>
            </a:pPr>
            <a:r>
              <a:t>Статья </a:t>
            </a:r>
            <a:r>
              <a:t>209</a:t>
            </a:r>
            <a:r>
              <a:t> Гражданского Кодекса РФ</a:t>
            </a:r>
          </a:p>
          <a:p>
            <a:pPr marL="459143" indent="-178307" defTabSz="350672">
              <a:lnSpc>
                <a:spcPct val="120000"/>
              </a:lnSpc>
              <a:spcBef>
                <a:spcPts val="0"/>
              </a:spcBef>
              <a:buSzPct val="100000"/>
              <a:defRPr sz="2496">
                <a:uFill>
                  <a:solidFill>
                    <a:srgbClr val="000000"/>
                  </a:solidFill>
                </a:uFill>
                <a:latin typeface="MuseoSansCyrl-500"/>
                <a:ea typeface="MuseoSansCyrl-500"/>
                <a:cs typeface="MuseoSansCyrl-500"/>
                <a:sym typeface="MuseoSansCyrl-500"/>
              </a:defRPr>
            </a:pPr>
            <a:r>
              <a:t>Часть</a:t>
            </a:r>
            <a:r>
              <a:t> 4 статьи 36</a:t>
            </a:r>
            <a:r>
              <a:t> Жилищного Кодекса РФ</a:t>
            </a:r>
          </a:p>
          <a:p>
            <a:pPr marL="459143" indent="-178307" defTabSz="350672">
              <a:lnSpc>
                <a:spcPct val="120000"/>
              </a:lnSpc>
              <a:spcBef>
                <a:spcPts val="0"/>
              </a:spcBef>
              <a:buSzPct val="100000"/>
              <a:defRPr sz="2496">
                <a:uFill>
                  <a:solidFill>
                    <a:srgbClr val="000000"/>
                  </a:solidFill>
                </a:uFill>
                <a:latin typeface="MuseoSansCyrl-500"/>
                <a:ea typeface="MuseoSansCyrl-500"/>
                <a:cs typeface="MuseoSansCyrl-500"/>
                <a:sym typeface="MuseoSansCyrl-500"/>
              </a:defRPr>
            </a:pPr>
            <a:r>
              <a:t>Определения Верховного суда Российской Федерации от 11.09.2017 № 305-АД17-6347, от 22.11.2016 № 305-КГ16-3100, от 04.07.2016 </a:t>
            </a:r>
            <a:br/>
            <a:r>
              <a:t>№ 304-КГ16-1613</a:t>
            </a:r>
          </a:p>
          <a:p>
            <a:pPr marL="459143" indent="-178307" defTabSz="350672">
              <a:lnSpc>
                <a:spcPct val="120000"/>
              </a:lnSpc>
              <a:spcBef>
                <a:spcPts val="0"/>
              </a:spcBef>
              <a:buSzPct val="100000"/>
              <a:defRPr sz="2496">
                <a:uFill>
                  <a:solidFill>
                    <a:srgbClr val="000000"/>
                  </a:solidFill>
                </a:uFill>
                <a:latin typeface="MuseoSansCyrl-500"/>
                <a:ea typeface="MuseoSansCyrl-500"/>
                <a:cs typeface="MuseoSansCyrl-500"/>
                <a:sym typeface="MuseoSansCyrl-500"/>
              </a:defRPr>
            </a:pPr>
            <a:r>
              <a:t>Пункт 4.6.1.22</a:t>
            </a:r>
            <a:r>
              <a:t> Постановления Госстроя РФ от 27.09.2003 № 170</a:t>
            </a:r>
          </a:p>
          <a:p>
            <a:pPr marL="459143" indent="-178307" defTabSz="350672">
              <a:lnSpc>
                <a:spcPct val="120000"/>
              </a:lnSpc>
              <a:spcBef>
                <a:spcPts val="0"/>
              </a:spcBef>
              <a:buSzPct val="100000"/>
              <a:defRPr sz="2496">
                <a:uFill>
                  <a:solidFill>
                    <a:srgbClr val="000000"/>
                  </a:solidFill>
                </a:uFill>
                <a:latin typeface="MuseoSansCyrl-500"/>
                <a:ea typeface="MuseoSansCyrl-500"/>
                <a:cs typeface="MuseoSansCyrl-500"/>
                <a:sym typeface="MuseoSansCyrl-500"/>
              </a:defRPr>
            </a:pPr>
          </a:p>
          <a:p>
            <a:pPr marL="0" indent="280835" defTabSz="350672">
              <a:lnSpc>
                <a:spcPct val="120000"/>
              </a:lnSpc>
              <a:spcBef>
                <a:spcPts val="0"/>
              </a:spcBef>
              <a:buSzTx/>
              <a:buNone/>
              <a:defRPr sz="3743">
                <a:solidFill>
                  <a:srgbClr val="002395"/>
                </a:solidFill>
                <a:uFill>
                  <a:solidFill>
                    <a:srgbClr val="000000"/>
                  </a:solidFill>
                </a:uFill>
                <a:latin typeface="MuseoSansCyrl-700"/>
                <a:ea typeface="MuseoSansCyrl-700"/>
                <a:cs typeface="MuseoSansCyrl-700"/>
                <a:sym typeface="MuseoSansCyrl-700"/>
              </a:defRPr>
            </a:pPr>
            <a:r>
              <a:t>О чём говорится</a:t>
            </a:r>
          </a:p>
          <a:p>
            <a:pPr marL="0" indent="280835" defTabSz="350672">
              <a:lnSpc>
                <a:spcPct val="120000"/>
              </a:lnSpc>
              <a:spcBef>
                <a:spcPts val="0"/>
              </a:spcBef>
              <a:buSzTx/>
              <a:buNone/>
              <a:defRPr sz="1871">
                <a:uFill>
                  <a:solidFill>
                    <a:srgbClr val="000000"/>
                  </a:solidFill>
                </a:uFill>
                <a:latin typeface="MuseoSansCyrl-500"/>
                <a:ea typeface="MuseoSansCyrl-500"/>
                <a:cs typeface="MuseoSansCyrl-500"/>
                <a:sym typeface="MuseoSansCyrl-500"/>
              </a:defRPr>
            </a:pPr>
          </a:p>
          <a:p>
            <a:pPr marL="0" indent="280835" defTabSz="350672">
              <a:lnSpc>
                <a:spcPct val="120000"/>
              </a:lnSpc>
              <a:spcBef>
                <a:spcPts val="0"/>
              </a:spcBef>
              <a:buSzTx/>
              <a:buNone/>
              <a:defRPr sz="2496">
                <a:uFill>
                  <a:solidFill>
                    <a:srgbClr val="000000"/>
                  </a:solidFill>
                </a:uFill>
                <a:latin typeface="MuseoSansCyrl-500"/>
                <a:ea typeface="MuseoSansCyrl-500"/>
                <a:cs typeface="MuseoSansCyrl-500"/>
                <a:sym typeface="MuseoSansCyrl-500"/>
              </a:defRPr>
            </a:pPr>
            <a:r>
              <a:t>Необходимо законодательно определить порядок размещения средств использования общедомового имущества </a:t>
            </a:r>
            <a:br/>
            <a:r>
              <a:t>в интересах обороны и безопасности в случае возникновения государственной необходимости и целесообразности </a:t>
            </a:r>
            <a:br/>
            <a:r>
              <a:t>при различных режимах и уровнях опасности (КТО, СВО, Военное положение, Чрезвычайное положение), включая вопросы:</a:t>
            </a:r>
          </a:p>
          <a:p>
            <a:pPr marL="597827" indent="-316991" defTabSz="350672">
              <a:lnSpc>
                <a:spcPct val="120000"/>
              </a:lnSpc>
              <a:spcBef>
                <a:spcPts val="0"/>
              </a:spcBef>
              <a:defRPr sz="2496">
                <a:uFill>
                  <a:solidFill>
                    <a:srgbClr val="000000"/>
                  </a:solidFill>
                </a:uFill>
                <a:latin typeface="MuseoSansCyrl-500"/>
                <a:ea typeface="MuseoSansCyrl-500"/>
                <a:cs typeface="MuseoSansCyrl-500"/>
                <a:sym typeface="MuseoSansCyrl-500"/>
              </a:defRPr>
            </a:pPr>
            <a:r>
              <a:t>размещение военного оборудования на общедомовом имуществе в отсутствие согласия собственников помещений МКД,</a:t>
            </a:r>
          </a:p>
          <a:p>
            <a:pPr marL="597827" indent="-316991" defTabSz="350672">
              <a:lnSpc>
                <a:spcPct val="120000"/>
              </a:lnSpc>
              <a:spcBef>
                <a:spcPts val="0"/>
              </a:spcBef>
              <a:defRPr sz="2496">
                <a:uFill>
                  <a:solidFill>
                    <a:srgbClr val="000000"/>
                  </a:solidFill>
                </a:uFill>
                <a:latin typeface="MuseoSansCyrl-500"/>
                <a:ea typeface="MuseoSansCyrl-500"/>
                <a:cs typeface="MuseoSansCyrl-500"/>
                <a:sym typeface="MuseoSansCyrl-500"/>
              </a:defRPr>
            </a:pPr>
            <a:r>
              <a:t>подключение военного оборудования к общедомовому энергоснабжению без согласия собственников,</a:t>
            </a:r>
          </a:p>
          <a:p>
            <a:pPr marL="597827" indent="-316991" defTabSz="350672">
              <a:lnSpc>
                <a:spcPct val="120000"/>
              </a:lnSpc>
              <a:spcBef>
                <a:spcPts val="0"/>
              </a:spcBef>
              <a:defRPr sz="2496">
                <a:uFill>
                  <a:solidFill>
                    <a:srgbClr val="000000"/>
                  </a:solidFill>
                </a:uFill>
                <a:latin typeface="MuseoSansCyrl-500"/>
                <a:ea typeface="MuseoSansCyrl-500"/>
                <a:cs typeface="MuseoSansCyrl-500"/>
                <a:sym typeface="MuseoSansCyrl-500"/>
              </a:defRPr>
            </a:pPr>
            <a:r>
              <a:t>компенсация собственникам расходов за потребленную в целях размещения военного оборудования электроэнергию,</a:t>
            </a:r>
          </a:p>
          <a:p>
            <a:pPr marL="597827" indent="-316991" defTabSz="350672">
              <a:lnSpc>
                <a:spcPct val="120000"/>
              </a:lnSpc>
              <a:spcBef>
                <a:spcPts val="0"/>
              </a:spcBef>
              <a:defRPr sz="2496">
                <a:uFill>
                  <a:solidFill>
                    <a:srgbClr val="000000"/>
                  </a:solidFill>
                </a:uFill>
                <a:latin typeface="MuseoSansCyrl-500"/>
                <a:ea typeface="MuseoSansCyrl-500"/>
                <a:cs typeface="MuseoSansCyrl-500"/>
                <a:sym typeface="MuseoSansCyrl-500"/>
              </a:defRPr>
            </a:pPr>
            <a:r>
              <a:t>порядка использования технических этажей и подземных паркингов в качестве бомбоубежищ и укрытий,</a:t>
            </a:r>
          </a:p>
          <a:p>
            <a:pPr marL="597827" indent="-316991" defTabSz="350672">
              <a:lnSpc>
                <a:spcPct val="120000"/>
              </a:lnSpc>
              <a:spcBef>
                <a:spcPts val="0"/>
              </a:spcBef>
              <a:defRPr sz="2496">
                <a:uFill>
                  <a:solidFill>
                    <a:srgbClr val="000000"/>
                  </a:solidFill>
                </a:uFill>
                <a:latin typeface="MuseoSansCyrl-500"/>
                <a:ea typeface="MuseoSansCyrl-500"/>
                <a:cs typeface="MuseoSansCyrl-500"/>
                <a:sym typeface="MuseoSansCyrl-500"/>
              </a:defRPr>
            </a:pPr>
            <a:r>
              <a:t>возложение на собственников помещений и управляющие организации обязанностей по оборудованию и содержанию </a:t>
            </a:r>
            <a:br/>
            <a:r>
              <a:t>бомбоубежищ и укрытий в многоквартирных домах, включая утвержденный перечень оборудования/материалов, необходимого </a:t>
            </a:r>
            <a:br/>
            <a:r>
              <a:t>для оборудования помещений в целях гражданской обороны.</a:t>
            </a:r>
          </a:p>
        </p:txBody>
      </p:sp>
      <p:sp>
        <p:nvSpPr>
          <p:cNvPr id="173" name="В интересах обороны и безопасности"/>
          <p:cNvSpPr txBox="1"/>
          <p:nvPr/>
        </p:nvSpPr>
        <p:spPr>
          <a:xfrm>
            <a:off x="1206500" y="2372962"/>
            <a:ext cx="21971000" cy="9347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algn="l" defTabSz="825500">
              <a:defRPr sz="5500">
                <a:solidFill>
                  <a:srgbClr val="7A7A7A"/>
                </a:solidFill>
                <a:latin typeface="MuseoSansCyrl-500"/>
                <a:ea typeface="MuseoSansCyrl-500"/>
                <a:cs typeface="MuseoSansCyrl-500"/>
                <a:sym typeface="MuseoSansCyrl-500"/>
              </a:defRPr>
            </a:lvl1pPr>
          </a:lstStyle>
          <a:p>
            <a:pPr/>
            <a:r>
              <a:t>В интересах обороны и безопасности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