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74" r:id="rId3"/>
    <p:sldId id="258" r:id="rId4"/>
    <p:sldId id="257" r:id="rId5"/>
    <p:sldId id="259" r:id="rId6"/>
    <p:sldId id="263" r:id="rId7"/>
    <p:sldId id="264" r:id="rId8"/>
    <p:sldId id="260" r:id="rId9"/>
    <p:sldId id="262" r:id="rId10"/>
    <p:sldId id="261" r:id="rId11"/>
    <p:sldId id="265" r:id="rId12"/>
    <p:sldId id="267" r:id="rId13"/>
  </p:sldIdLst>
  <p:sldSz cx="24384000" cy="13716000"/>
  <p:notesSz cx="6797675" cy="9926638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entury Gothic"/>
        <a:ea typeface="Century Gothic"/>
        <a:cs typeface="Century Gothic"/>
        <a:sym typeface="Century Gothic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entury Gothic"/>
        <a:ea typeface="Century Gothic"/>
        <a:cs typeface="Century Gothic"/>
        <a:sym typeface="Century Gothic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entury Gothic"/>
        <a:ea typeface="Century Gothic"/>
        <a:cs typeface="Century Gothic"/>
        <a:sym typeface="Century Gothic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entury Gothic"/>
        <a:ea typeface="Century Gothic"/>
        <a:cs typeface="Century Gothic"/>
        <a:sym typeface="Century Gothic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entury Gothic"/>
        <a:ea typeface="Century Gothic"/>
        <a:cs typeface="Century Gothic"/>
        <a:sym typeface="Century Gothic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entury Gothic"/>
        <a:ea typeface="Century Gothic"/>
        <a:cs typeface="Century Gothic"/>
        <a:sym typeface="Century Gothic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entury Gothic"/>
        <a:ea typeface="Century Gothic"/>
        <a:cs typeface="Century Gothic"/>
        <a:sym typeface="Century Gothic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entury Gothic"/>
        <a:ea typeface="Century Gothic"/>
        <a:cs typeface="Century Gothic"/>
        <a:sym typeface="Century Gothic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entury Gothic"/>
        <a:ea typeface="Century Gothic"/>
        <a:cs typeface="Century Gothic"/>
        <a:sym typeface="Century Gothic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Century Gothic"/>
          <a:ea typeface="Century Gothic"/>
          <a:cs typeface="Century Gothic"/>
        </a:font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CD1"/>
          </a:solidFill>
        </a:fill>
      </a:tcStyle>
    </a:wholeTbl>
    <a:band2H>
      <a:tcTxStyle/>
      <a:tcStyle>
        <a:tcBdr/>
        <a:fill>
          <a:solidFill>
            <a:srgbClr val="E6E7EA"/>
          </a:solidFill>
        </a:fill>
      </a:tcStyle>
    </a:band2H>
    <a:firstCol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Century Gothic"/>
          <a:ea typeface="Century Gothic"/>
          <a:cs typeface="Century Gothic"/>
        </a:font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CD6"/>
          </a:solidFill>
        </a:fill>
      </a:tcStyle>
    </a:wholeTbl>
    <a:band2H>
      <a:tcTxStyle/>
      <a:tcStyle>
        <a:tcBdr/>
        <a:fill>
          <a:solidFill>
            <a:srgbClr val="E7EEEC"/>
          </a:solidFill>
        </a:fill>
      </a:tcStyle>
    </a:band2H>
    <a:firstCol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Century Gothic"/>
          <a:ea typeface="Century Gothic"/>
          <a:cs typeface="Century Gothic"/>
        </a:font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ACBCB"/>
          </a:solidFill>
        </a:fill>
      </a:tcStyle>
    </a:wholeTbl>
    <a:band2H>
      <a:tcTxStyle/>
      <a:tcStyle>
        <a:tcBdr/>
        <a:fill>
          <a:solidFill>
            <a:srgbClr val="F5E7E7"/>
          </a:solidFill>
        </a:fill>
      </a:tcStyle>
    </a:band2H>
    <a:firstCol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Century Gothic"/>
          <a:ea typeface="Century Gothic"/>
          <a:cs typeface="Century Gothic"/>
        </a:font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entury Gothic"/>
          <a:ea typeface="Century Gothic"/>
          <a:cs typeface="Century Gothic"/>
        </a:font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1016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Century Gothic"/>
          <a:ea typeface="Century Gothic"/>
          <a:cs typeface="Century Gothic"/>
        </a:font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firstCol>
    <a:lastRow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1016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4" d="100"/>
          <a:sy n="44" d="100"/>
        </p:scale>
        <p:origin x="62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0" name="Shape 160"/>
          <p:cNvSpPr>
            <a:spLocks noGrp="1"/>
          </p:cNvSpPr>
          <p:nvPr>
            <p:ph type="body" sz="quarter" idx="1"/>
          </p:nvPr>
        </p:nvSpPr>
        <p:spPr>
          <a:xfrm>
            <a:off x="906357" y="4715153"/>
            <a:ext cx="4984962" cy="44669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72695755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1828800" latinLnBrk="0">
      <a:defRPr sz="2400">
        <a:latin typeface="+mn-lt"/>
        <a:ea typeface="+mn-ea"/>
        <a:cs typeface="+mn-cs"/>
        <a:sym typeface="Calibri"/>
      </a:defRPr>
    </a:lvl1pPr>
    <a:lvl2pPr indent="228600" defTabSz="1828800" latinLnBrk="0">
      <a:defRPr sz="2400">
        <a:latin typeface="+mn-lt"/>
        <a:ea typeface="+mn-ea"/>
        <a:cs typeface="+mn-cs"/>
        <a:sym typeface="Calibri"/>
      </a:defRPr>
    </a:lvl2pPr>
    <a:lvl3pPr indent="457200" defTabSz="1828800" latinLnBrk="0">
      <a:defRPr sz="2400">
        <a:latin typeface="+mn-lt"/>
        <a:ea typeface="+mn-ea"/>
        <a:cs typeface="+mn-cs"/>
        <a:sym typeface="Calibri"/>
      </a:defRPr>
    </a:lvl3pPr>
    <a:lvl4pPr indent="685800" defTabSz="1828800" latinLnBrk="0">
      <a:defRPr sz="2400">
        <a:latin typeface="+mn-lt"/>
        <a:ea typeface="+mn-ea"/>
        <a:cs typeface="+mn-cs"/>
        <a:sym typeface="Calibri"/>
      </a:defRPr>
    </a:lvl4pPr>
    <a:lvl5pPr indent="914400" defTabSz="1828800" latinLnBrk="0">
      <a:defRPr sz="2400">
        <a:latin typeface="+mn-lt"/>
        <a:ea typeface="+mn-ea"/>
        <a:cs typeface="+mn-cs"/>
        <a:sym typeface="Calibri"/>
      </a:defRPr>
    </a:lvl5pPr>
    <a:lvl6pPr indent="1143000" defTabSz="1828800" latinLnBrk="0">
      <a:defRPr sz="2400">
        <a:latin typeface="+mn-lt"/>
        <a:ea typeface="+mn-ea"/>
        <a:cs typeface="+mn-cs"/>
        <a:sym typeface="Calibri"/>
      </a:defRPr>
    </a:lvl6pPr>
    <a:lvl7pPr indent="1371600" defTabSz="1828800" latinLnBrk="0">
      <a:defRPr sz="2400">
        <a:latin typeface="+mn-lt"/>
        <a:ea typeface="+mn-ea"/>
        <a:cs typeface="+mn-cs"/>
        <a:sym typeface="Calibri"/>
      </a:defRPr>
    </a:lvl7pPr>
    <a:lvl8pPr indent="1600200" defTabSz="1828800" latinLnBrk="0">
      <a:defRPr sz="2400">
        <a:latin typeface="+mn-lt"/>
        <a:ea typeface="+mn-ea"/>
        <a:cs typeface="+mn-cs"/>
        <a:sym typeface="Calibri"/>
      </a:defRPr>
    </a:lvl8pPr>
    <a:lvl9pPr indent="1828800" defTabSz="1828800" latinLnBrk="0">
      <a:defRPr sz="24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Text"/>
          <p:cNvSpPr txBox="1">
            <a:spLocks noGrp="1"/>
          </p:cNvSpPr>
          <p:nvPr>
            <p:ph type="title"/>
          </p:nvPr>
        </p:nvSpPr>
        <p:spPr>
          <a:xfrm>
            <a:off x="1368424" y="1371597"/>
            <a:ext cx="16002001" cy="5943603"/>
          </a:xfrm>
          <a:prstGeom prst="rect">
            <a:avLst/>
          </a:prstGeom>
        </p:spPr>
        <p:txBody>
          <a:bodyPr anchor="b"/>
          <a:lstStyle>
            <a:lvl1pPr>
              <a:defRPr sz="9600"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368424" y="7687733"/>
            <a:ext cx="12801601" cy="3894667"/>
          </a:xfrm>
          <a:prstGeom prst="rect">
            <a:avLst/>
          </a:prstGeom>
        </p:spPr>
        <p:txBody>
          <a:bodyPr anchor="t"/>
          <a:lstStyle>
            <a:lvl1pPr marL="0" indent="0">
              <a:buClrTx/>
              <a:buSzTx/>
              <a:buNone/>
              <a:defRPr sz="4200">
                <a:latin typeface="Montserrat Bold"/>
                <a:ea typeface="Montserrat Bold"/>
                <a:cs typeface="Montserrat Bold"/>
                <a:sym typeface="Montserrat Bold"/>
              </a:defRPr>
            </a:lvl1pPr>
            <a:lvl2pPr marL="0" indent="457200">
              <a:buClrTx/>
              <a:buSzTx/>
              <a:buNone/>
              <a:defRPr sz="4200">
                <a:latin typeface="Montserrat Bold"/>
                <a:ea typeface="Montserrat Bold"/>
                <a:cs typeface="Montserrat Bold"/>
                <a:sym typeface="Montserrat Bold"/>
              </a:defRPr>
            </a:lvl2pPr>
            <a:lvl3pPr marL="0" indent="914400">
              <a:buClrTx/>
              <a:buSzTx/>
              <a:buNone/>
              <a:defRPr sz="4200">
                <a:latin typeface="Montserrat Bold"/>
                <a:ea typeface="Montserrat Bold"/>
                <a:cs typeface="Montserrat Bold"/>
                <a:sym typeface="Montserrat Bold"/>
              </a:defRPr>
            </a:lvl3pPr>
            <a:lvl4pPr marL="0" indent="1371600">
              <a:buClrTx/>
              <a:buSzTx/>
              <a:buNone/>
              <a:defRPr sz="4200">
                <a:latin typeface="Montserrat Bold"/>
                <a:ea typeface="Montserrat Bold"/>
                <a:cs typeface="Montserrat Bold"/>
                <a:sym typeface="Montserrat Bold"/>
              </a:defRPr>
            </a:lvl4pPr>
            <a:lvl5pPr marL="0" indent="1828800">
              <a:buClrTx/>
              <a:buSzTx/>
              <a:buNone/>
              <a:defRPr sz="4200">
                <a:latin typeface="Montserrat Bold"/>
                <a:ea typeface="Montserrat Bold"/>
                <a:cs typeface="Montserrat Bold"/>
                <a:sym typeface="Montserrat Bold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itle Text"/>
          <p:cNvSpPr txBox="1">
            <a:spLocks noGrp="1"/>
          </p:cNvSpPr>
          <p:nvPr>
            <p:ph type="title"/>
          </p:nvPr>
        </p:nvSpPr>
        <p:spPr>
          <a:xfrm>
            <a:off x="1368424" y="8974663"/>
            <a:ext cx="17068801" cy="3014135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5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368421" y="1371600"/>
            <a:ext cx="9875311" cy="7230534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itle Text"/>
          <p:cNvSpPr txBox="1">
            <a:spLocks noGrp="1"/>
          </p:cNvSpPr>
          <p:nvPr>
            <p:ph type="title"/>
          </p:nvPr>
        </p:nvSpPr>
        <p:spPr>
          <a:xfrm>
            <a:off x="1368424" y="8974663"/>
            <a:ext cx="17068801" cy="3014135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944160" y="1371600"/>
            <a:ext cx="9299575" cy="1152525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1300"/>
              </a:spcBef>
              <a:buClrTx/>
              <a:buSzTx/>
              <a:buNone/>
              <a:defRPr sz="5600">
                <a:solidFill>
                  <a:srgbClr val="FFFFFF"/>
                </a:solidFill>
              </a:defRPr>
            </a:lvl1pPr>
            <a:lvl2pPr marL="0" indent="457200">
              <a:spcBef>
                <a:spcPts val="1300"/>
              </a:spcBef>
              <a:buClrTx/>
              <a:buSzTx/>
              <a:buNone/>
              <a:defRPr sz="5600">
                <a:solidFill>
                  <a:srgbClr val="FFFFFF"/>
                </a:solidFill>
              </a:defRPr>
            </a:lvl2pPr>
            <a:lvl3pPr marL="0" indent="914400">
              <a:spcBef>
                <a:spcPts val="1300"/>
              </a:spcBef>
              <a:buClrTx/>
              <a:buSzTx/>
              <a:buNone/>
              <a:defRPr sz="5600">
                <a:solidFill>
                  <a:srgbClr val="FFFFFF"/>
                </a:solidFill>
              </a:defRPr>
            </a:lvl3pPr>
            <a:lvl4pPr marL="0" indent="1371600">
              <a:spcBef>
                <a:spcPts val="1300"/>
              </a:spcBef>
              <a:buClrTx/>
              <a:buSzTx/>
              <a:buNone/>
              <a:defRPr sz="5600">
                <a:solidFill>
                  <a:srgbClr val="FFFFFF"/>
                </a:solidFill>
              </a:defRPr>
            </a:lvl4pPr>
            <a:lvl5pPr marL="0" indent="1828800">
              <a:spcBef>
                <a:spcPts val="1300"/>
              </a:spcBef>
              <a:buClrTx/>
              <a:buSzTx/>
              <a:buNone/>
              <a:defRPr sz="5600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5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12158132" y="1371599"/>
            <a:ext cx="9330268" cy="1152526"/>
          </a:xfrm>
          <a:prstGeom prst="rect">
            <a:avLst/>
          </a:prstGeom>
          <a:ln w="12700"/>
        </p:spPr>
        <p:txBody>
          <a:bodyPr anchor="b"/>
          <a:lstStyle/>
          <a:p>
            <a:pPr marL="0" indent="0">
              <a:spcBef>
                <a:spcPts val="1300"/>
              </a:spcBef>
              <a:buClrTx/>
              <a:buSzTx/>
              <a:buNone/>
              <a:defRPr sz="56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itle Text"/>
          <p:cNvSpPr txBox="1">
            <a:spLocks noGrp="1"/>
          </p:cNvSpPr>
          <p:nvPr>
            <p:ph type="title"/>
          </p:nvPr>
        </p:nvSpPr>
        <p:spPr>
          <a:xfrm>
            <a:off x="1368424" y="8974663"/>
            <a:ext cx="17068801" cy="3014135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itle Text"/>
          <p:cNvSpPr txBox="1">
            <a:spLocks noGrp="1"/>
          </p:cNvSpPr>
          <p:nvPr>
            <p:ph type="title"/>
          </p:nvPr>
        </p:nvSpPr>
        <p:spPr>
          <a:xfrm>
            <a:off x="14170023" y="1371600"/>
            <a:ext cx="7315201" cy="2743200"/>
          </a:xfrm>
          <a:prstGeom prst="rect">
            <a:avLst/>
          </a:prstGeom>
        </p:spPr>
        <p:txBody>
          <a:bodyPr anchor="b"/>
          <a:lstStyle>
            <a:lvl1pPr>
              <a:defRPr sz="4800"/>
            </a:lvl1pPr>
          </a:lstStyle>
          <a:p>
            <a:r>
              <a:t>Title Text</a:t>
            </a:r>
          </a:p>
        </p:txBody>
      </p:sp>
      <p:sp>
        <p:nvSpPr>
          <p:cNvPr id="7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368424" y="1371600"/>
            <a:ext cx="11887203" cy="106172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0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14170023" y="4419598"/>
            <a:ext cx="7315201" cy="4182533"/>
          </a:xfrm>
          <a:prstGeom prst="rect">
            <a:avLst/>
          </a:prstGeom>
          <a:ln w="12700"/>
        </p:spPr>
        <p:txBody>
          <a:bodyPr anchor="t"/>
          <a:lstStyle/>
          <a:p>
            <a:pPr marL="0" indent="0">
              <a:buClrTx/>
              <a:buSzTx/>
              <a:buNone/>
              <a:defRPr sz="3200"/>
            </a:pPr>
            <a:endParaRPr/>
          </a:p>
        </p:txBody>
      </p:sp>
      <p:sp>
        <p:nvSpPr>
          <p:cNvPr id="8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itle Text"/>
          <p:cNvSpPr txBox="1">
            <a:spLocks noGrp="1"/>
          </p:cNvSpPr>
          <p:nvPr>
            <p:ph type="title"/>
          </p:nvPr>
        </p:nvSpPr>
        <p:spPr>
          <a:xfrm>
            <a:off x="9445624" y="2895600"/>
            <a:ext cx="12039601" cy="2286000"/>
          </a:xfrm>
          <a:prstGeom prst="rect">
            <a:avLst/>
          </a:prstGeom>
        </p:spPr>
        <p:txBody>
          <a:bodyPr anchor="b"/>
          <a:lstStyle>
            <a:lvl1pPr>
              <a:defRPr sz="5600"/>
            </a:lvl1pPr>
          </a:lstStyle>
          <a:p>
            <a:r>
              <a:t>Title Text</a:t>
            </a:r>
          </a:p>
        </p:txBody>
      </p:sp>
      <p:sp>
        <p:nvSpPr>
          <p:cNvPr id="89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1978023" y="1828800"/>
            <a:ext cx="6561950" cy="9144000"/>
          </a:xfrm>
          <a:prstGeom prst="rect">
            <a:avLst/>
          </a:prstGeom>
          <a:ln>
            <a:solidFill>
              <a:srgbClr val="FFFFFF">
                <a:alpha val="40000"/>
              </a:srgbClr>
            </a:solidFill>
            <a:round/>
          </a:ln>
        </p:spPr>
        <p:txBody>
          <a:bodyPr tIns="45719" bIns="45719" anchor="t">
            <a:noAutofit/>
          </a:bodyPr>
          <a:lstStyle/>
          <a:p>
            <a:endParaRPr/>
          </a:p>
        </p:txBody>
      </p:sp>
      <p:sp>
        <p:nvSpPr>
          <p:cNvPr id="9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9445624" y="5554131"/>
            <a:ext cx="12042776" cy="4097868"/>
          </a:xfrm>
          <a:prstGeom prst="rect">
            <a:avLst/>
          </a:prstGeom>
        </p:spPr>
        <p:txBody>
          <a:bodyPr anchor="t"/>
          <a:lstStyle>
            <a:lvl1pPr marL="0" indent="0">
              <a:buClrTx/>
              <a:buSzTx/>
              <a:buNone/>
              <a:defRPr sz="3600"/>
            </a:lvl1pPr>
            <a:lvl2pPr marL="0" indent="457200">
              <a:buClrTx/>
              <a:buSzTx/>
              <a:buNone/>
              <a:defRPr sz="3600"/>
            </a:lvl2pPr>
            <a:lvl3pPr marL="0" indent="914400">
              <a:buClrTx/>
              <a:buSzTx/>
              <a:buNone/>
              <a:defRPr sz="3600"/>
            </a:lvl3pPr>
            <a:lvl4pPr marL="0" indent="1371600">
              <a:buClrTx/>
              <a:buSzTx/>
              <a:buNone/>
              <a:defRPr sz="3600"/>
            </a:lvl4pPr>
            <a:lvl5pPr marL="0" indent="1828800">
              <a:buClrTx/>
              <a:buSzTx/>
              <a:buNone/>
              <a:defRPr sz="3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itle Text"/>
          <p:cNvSpPr txBox="1">
            <a:spLocks noGrp="1"/>
          </p:cNvSpPr>
          <p:nvPr>
            <p:ph type="title"/>
          </p:nvPr>
        </p:nvSpPr>
        <p:spPr>
          <a:xfrm>
            <a:off x="1368424" y="8974663"/>
            <a:ext cx="17068801" cy="3014135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9" name="Picture Placeholder 2"/>
          <p:cNvSpPr>
            <a:spLocks noGrp="1"/>
          </p:cNvSpPr>
          <p:nvPr>
            <p:ph type="pic" idx="21"/>
          </p:nvPr>
        </p:nvSpPr>
        <p:spPr>
          <a:xfrm>
            <a:off x="1371599" y="1066800"/>
            <a:ext cx="21637626" cy="6248400"/>
          </a:xfrm>
          <a:prstGeom prst="rect">
            <a:avLst/>
          </a:prstGeom>
          <a:ln>
            <a:solidFill>
              <a:srgbClr val="FFFFFF">
                <a:alpha val="40000"/>
              </a:srgbClr>
            </a:solidFill>
            <a:round/>
          </a:ln>
        </p:spPr>
        <p:txBody>
          <a:bodyPr tIns="45719" bIns="45719" anchor="t">
            <a:noAutofit/>
          </a:bodyPr>
          <a:lstStyle/>
          <a:p>
            <a:endParaRPr/>
          </a:p>
        </p:txBody>
      </p:sp>
      <p:sp>
        <p:nvSpPr>
          <p:cNvPr id="10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828804" y="7687733"/>
            <a:ext cx="16608421" cy="914401"/>
          </a:xfrm>
          <a:prstGeom prst="rect">
            <a:avLst/>
          </a:prstGeom>
        </p:spPr>
        <p:txBody>
          <a:bodyPr anchor="t"/>
          <a:lstStyle>
            <a:lvl1pPr marL="0" indent="0">
              <a:buClrTx/>
              <a:buSzTx/>
              <a:buNone/>
              <a:defRPr sz="3200"/>
            </a:lvl1pPr>
            <a:lvl2pPr marL="0" indent="457200">
              <a:buClrTx/>
              <a:buSzTx/>
              <a:buNone/>
              <a:defRPr sz="3200"/>
            </a:lvl2pPr>
            <a:lvl3pPr marL="0" indent="914400">
              <a:buClrTx/>
              <a:buSzTx/>
              <a:buNone/>
              <a:defRPr sz="3200"/>
            </a:lvl3pPr>
            <a:lvl4pPr marL="0" indent="1371600">
              <a:buClrTx/>
              <a:buSzTx/>
              <a:buNone/>
              <a:defRPr sz="3200"/>
            </a:lvl4pPr>
            <a:lvl5pPr marL="0" indent="1828800">
              <a:buClrTx/>
              <a:buSzTx/>
              <a:buNone/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itle Text"/>
          <p:cNvSpPr txBox="1">
            <a:spLocks noGrp="1"/>
          </p:cNvSpPr>
          <p:nvPr>
            <p:ph type="title"/>
          </p:nvPr>
        </p:nvSpPr>
        <p:spPr>
          <a:xfrm>
            <a:off x="1368425" y="1371600"/>
            <a:ext cx="20116801" cy="5486400"/>
          </a:xfrm>
          <a:prstGeom prst="rect">
            <a:avLst/>
          </a:prstGeom>
        </p:spPr>
        <p:txBody>
          <a:bodyPr/>
          <a:lstStyle>
            <a:lvl1pPr>
              <a:defRPr sz="6400"/>
            </a:lvl1pPr>
          </a:lstStyle>
          <a:p>
            <a:r>
              <a:t>Title Text</a:t>
            </a:r>
          </a:p>
        </p:txBody>
      </p:sp>
      <p:sp>
        <p:nvSpPr>
          <p:cNvPr id="10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368424" y="8229600"/>
            <a:ext cx="17071977" cy="3759200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None/>
            </a:lvl1pPr>
            <a:lvl2pPr marL="0" indent="457200">
              <a:buClrTx/>
              <a:buSzTx/>
              <a:buNone/>
            </a:lvl2pPr>
            <a:lvl3pPr marL="0" indent="914400">
              <a:buClrTx/>
              <a:buSzTx/>
              <a:buNone/>
            </a:lvl3pPr>
            <a:lvl4pPr marL="0" indent="1371600">
              <a:buClrTx/>
              <a:buSzTx/>
              <a:buNone/>
            </a:lvl4pPr>
            <a:lvl5pPr marL="0" indent="1828800">
              <a:buClrTx/>
              <a:buSz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itle Text"/>
          <p:cNvSpPr txBox="1">
            <a:spLocks noGrp="1"/>
          </p:cNvSpPr>
          <p:nvPr>
            <p:ph type="title"/>
          </p:nvPr>
        </p:nvSpPr>
        <p:spPr>
          <a:xfrm>
            <a:off x="2282822" y="1371600"/>
            <a:ext cx="18288002" cy="5486400"/>
          </a:xfrm>
          <a:prstGeom prst="rect">
            <a:avLst/>
          </a:prstGeom>
        </p:spPr>
        <p:txBody>
          <a:bodyPr/>
          <a:lstStyle>
            <a:lvl1pPr>
              <a:defRPr sz="6400"/>
            </a:lvl1pPr>
          </a:lstStyle>
          <a:p>
            <a:r>
              <a:t>Title Text</a:t>
            </a:r>
          </a:p>
        </p:txBody>
      </p:sp>
      <p:sp>
        <p:nvSpPr>
          <p:cNvPr id="11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892424" y="6858000"/>
            <a:ext cx="17068801" cy="762000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None/>
            </a:lvl1pPr>
            <a:lvl2pPr marL="0" indent="457200">
              <a:buClrTx/>
              <a:buSzTx/>
              <a:buNone/>
            </a:lvl2pPr>
            <a:lvl3pPr marL="0" indent="914400">
              <a:buClrTx/>
              <a:buSzTx/>
              <a:buNone/>
            </a:lvl3pPr>
            <a:lvl4pPr marL="0" indent="1371600">
              <a:buClrTx/>
              <a:buSzTx/>
              <a:buNone/>
            </a:lvl4pPr>
            <a:lvl5pPr marL="0" indent="1828800">
              <a:buClrTx/>
              <a:buSz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9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368425" y="8602133"/>
            <a:ext cx="17068801" cy="3369731"/>
          </a:xfrm>
          <a:prstGeom prst="rect">
            <a:avLst/>
          </a:prstGeom>
          <a:ln w="12700"/>
        </p:spPr>
        <p:txBody>
          <a:bodyPr/>
          <a:lstStyle/>
          <a:p>
            <a:pPr marL="0" indent="0">
              <a:buClrTx/>
              <a:buSzTx/>
              <a:buNone/>
            </a:pPr>
            <a:endParaRPr/>
          </a:p>
        </p:txBody>
      </p:sp>
      <p:sp>
        <p:nvSpPr>
          <p:cNvPr id="120" name="TextBox 13"/>
          <p:cNvSpPr txBox="1"/>
          <p:nvPr/>
        </p:nvSpPr>
        <p:spPr>
          <a:xfrm>
            <a:off x="1155064" y="873179"/>
            <a:ext cx="1036321" cy="26720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 anchor="ctr">
            <a:spAutoFit/>
          </a:bodyPr>
          <a:lstStyle>
            <a:lvl1pPr>
              <a:defRPr sz="16000">
                <a:solidFill>
                  <a:srgbClr val="FFFFFF"/>
                </a:solidFill>
              </a:defRPr>
            </a:lvl1pPr>
          </a:lstStyle>
          <a:p>
            <a:r>
              <a:t>“</a:t>
            </a:r>
          </a:p>
        </p:txBody>
      </p:sp>
      <p:sp>
        <p:nvSpPr>
          <p:cNvPr id="121" name="TextBox 14"/>
          <p:cNvSpPr txBox="1"/>
          <p:nvPr/>
        </p:nvSpPr>
        <p:spPr>
          <a:xfrm>
            <a:off x="20662263" y="4785937"/>
            <a:ext cx="1036321" cy="26720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 anchor="ctr">
            <a:spAutoFit/>
          </a:bodyPr>
          <a:lstStyle>
            <a:lvl1pPr algn="r">
              <a:defRPr sz="16000">
                <a:solidFill>
                  <a:srgbClr val="FFFFFF"/>
                </a:solidFill>
              </a:defRPr>
            </a:lvl1pPr>
          </a:lstStyle>
          <a:p>
            <a:r>
              <a:t>”</a:t>
            </a:r>
          </a:p>
        </p:txBody>
      </p:sp>
      <p:sp>
        <p:nvSpPr>
          <p:cNvPr id="1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Title Text"/>
          <p:cNvSpPr txBox="1">
            <a:spLocks noGrp="1"/>
          </p:cNvSpPr>
          <p:nvPr>
            <p:ph type="title"/>
          </p:nvPr>
        </p:nvSpPr>
        <p:spPr>
          <a:xfrm>
            <a:off x="1368424" y="6858000"/>
            <a:ext cx="17068801" cy="3394801"/>
          </a:xfrm>
          <a:prstGeom prst="rect">
            <a:avLst/>
          </a:prstGeom>
        </p:spPr>
        <p:txBody>
          <a:bodyPr anchor="b"/>
          <a:lstStyle>
            <a:lvl1pPr>
              <a:defRPr sz="6400"/>
            </a:lvl1pPr>
          </a:lstStyle>
          <a:p>
            <a:r>
              <a:t>Title Text</a:t>
            </a:r>
          </a:p>
        </p:txBody>
      </p:sp>
      <p:sp>
        <p:nvSpPr>
          <p:cNvPr id="13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368421" y="10265961"/>
            <a:ext cx="17071981" cy="1720801"/>
          </a:xfrm>
          <a:prstGeom prst="rect">
            <a:avLst/>
          </a:prstGeom>
        </p:spPr>
        <p:txBody>
          <a:bodyPr anchor="t"/>
          <a:lstStyle>
            <a:lvl1pPr marL="0" indent="0">
              <a:buClrTx/>
              <a:buSzTx/>
              <a:buNone/>
            </a:lvl1pPr>
            <a:lvl2pPr marL="0" indent="457200">
              <a:buClrTx/>
              <a:buSzTx/>
              <a:buNone/>
            </a:lvl2pPr>
            <a:lvl3pPr marL="0" indent="914400">
              <a:buClrTx/>
              <a:buSzTx/>
              <a:buNone/>
            </a:lvl3pPr>
            <a:lvl4pPr marL="0" indent="1371600">
              <a:buClrTx/>
              <a:buSzTx/>
              <a:buNone/>
            </a:lvl4pPr>
            <a:lvl5pPr marL="0" indent="1828800">
              <a:buClrTx/>
              <a:buSz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itle Text"/>
          <p:cNvSpPr txBox="1">
            <a:spLocks noGrp="1"/>
          </p:cNvSpPr>
          <p:nvPr>
            <p:ph type="title"/>
          </p:nvPr>
        </p:nvSpPr>
        <p:spPr>
          <a:xfrm>
            <a:off x="2282825" y="1371600"/>
            <a:ext cx="18288001" cy="5486400"/>
          </a:xfrm>
          <a:prstGeom prst="rect">
            <a:avLst/>
          </a:prstGeom>
        </p:spPr>
        <p:txBody>
          <a:bodyPr/>
          <a:lstStyle>
            <a:lvl1pPr>
              <a:defRPr sz="6400"/>
            </a:lvl1pPr>
          </a:lstStyle>
          <a:p>
            <a:r>
              <a:t>Title Text</a:t>
            </a:r>
          </a:p>
        </p:txBody>
      </p:sp>
      <p:sp>
        <p:nvSpPr>
          <p:cNvPr id="13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368424" y="7857067"/>
            <a:ext cx="17068802" cy="2099733"/>
          </a:xfrm>
          <a:prstGeom prst="rect">
            <a:avLst/>
          </a:prstGeom>
        </p:spPr>
        <p:txBody>
          <a:bodyPr anchor="b"/>
          <a:lstStyle>
            <a:lvl1pPr indent="-857250">
              <a:buClrTx/>
              <a:buSzTx/>
              <a:buNone/>
              <a:defRPr sz="4800" cap="all">
                <a:solidFill>
                  <a:srgbClr val="FFFFFF"/>
                </a:solidFill>
              </a:defRPr>
            </a:lvl1pPr>
            <a:lvl2pPr marL="1219200" indent="-762000">
              <a:buClrTx/>
              <a:defRPr sz="4800" cap="all">
                <a:solidFill>
                  <a:srgbClr val="FFFFFF"/>
                </a:solidFill>
              </a:defRPr>
            </a:lvl2pPr>
            <a:lvl3pPr marL="1771650" indent="-857250">
              <a:buClrTx/>
              <a:defRPr sz="4800" cap="all">
                <a:solidFill>
                  <a:srgbClr val="FFFFFF"/>
                </a:solidFill>
              </a:defRPr>
            </a:lvl3pPr>
            <a:lvl4pPr marL="1959428" indent="-587828">
              <a:buClrTx/>
              <a:defRPr sz="4800" cap="all">
                <a:solidFill>
                  <a:srgbClr val="FFFFFF"/>
                </a:solidFill>
              </a:defRPr>
            </a:lvl4pPr>
            <a:lvl5pPr marL="2416628" indent="-587828">
              <a:buClrTx/>
              <a:defRPr sz="4800" cap="all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0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368422" y="9956800"/>
            <a:ext cx="17068802" cy="2032000"/>
          </a:xfrm>
          <a:prstGeom prst="rect">
            <a:avLst/>
          </a:prstGeom>
          <a:ln w="12700"/>
        </p:spPr>
        <p:txBody>
          <a:bodyPr anchor="t"/>
          <a:lstStyle/>
          <a:p>
            <a:pPr marL="0" indent="0">
              <a:buClrTx/>
              <a:buSzTx/>
              <a:buNone/>
              <a:defRPr sz="3600"/>
            </a:pPr>
            <a:endParaRPr/>
          </a:p>
        </p:txBody>
      </p:sp>
      <p:sp>
        <p:nvSpPr>
          <p:cNvPr id="141" name="TextBox 10"/>
          <p:cNvSpPr txBox="1"/>
          <p:nvPr/>
        </p:nvSpPr>
        <p:spPr>
          <a:xfrm>
            <a:off x="1155064" y="873179"/>
            <a:ext cx="1036321" cy="26720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 anchor="ctr">
            <a:spAutoFit/>
          </a:bodyPr>
          <a:lstStyle>
            <a:lvl1pPr>
              <a:defRPr sz="16000">
                <a:solidFill>
                  <a:srgbClr val="FFFFFF"/>
                </a:solidFill>
              </a:defRPr>
            </a:lvl1pPr>
          </a:lstStyle>
          <a:p>
            <a:r>
              <a:t>“</a:t>
            </a:r>
          </a:p>
        </p:txBody>
      </p:sp>
      <p:sp>
        <p:nvSpPr>
          <p:cNvPr id="142" name="TextBox 11"/>
          <p:cNvSpPr txBox="1"/>
          <p:nvPr/>
        </p:nvSpPr>
        <p:spPr>
          <a:xfrm>
            <a:off x="20662263" y="4785937"/>
            <a:ext cx="1036321" cy="26720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 anchor="ctr">
            <a:spAutoFit/>
          </a:bodyPr>
          <a:lstStyle>
            <a:lvl1pPr algn="r">
              <a:defRPr sz="16000">
                <a:solidFill>
                  <a:srgbClr val="FFFFFF"/>
                </a:solidFill>
              </a:defRPr>
            </a:lvl1pPr>
          </a:lstStyle>
          <a:p>
            <a:r>
              <a:t>”</a:t>
            </a:r>
          </a:p>
        </p:txBody>
      </p:sp>
      <p:sp>
        <p:nvSpPr>
          <p:cNvPr id="1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Title Text"/>
          <p:cNvSpPr txBox="1">
            <a:spLocks noGrp="1"/>
          </p:cNvSpPr>
          <p:nvPr>
            <p:ph type="title"/>
          </p:nvPr>
        </p:nvSpPr>
        <p:spPr>
          <a:xfrm>
            <a:off x="1368425" y="1371600"/>
            <a:ext cx="20116801" cy="54864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5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368424" y="7857067"/>
            <a:ext cx="17068801" cy="1676401"/>
          </a:xfrm>
          <a:prstGeom prst="rect">
            <a:avLst/>
          </a:prstGeom>
        </p:spPr>
        <p:txBody>
          <a:bodyPr anchor="b"/>
          <a:lstStyle>
            <a:lvl1pPr indent="-857250">
              <a:buClrTx/>
              <a:buSzTx/>
              <a:buNone/>
              <a:defRPr sz="4800" cap="all">
                <a:solidFill>
                  <a:srgbClr val="FFFFFF"/>
                </a:solidFill>
              </a:defRPr>
            </a:lvl1pPr>
            <a:lvl2pPr marL="1219200" indent="-762000">
              <a:buClrTx/>
              <a:defRPr sz="4800" cap="all">
                <a:solidFill>
                  <a:srgbClr val="FFFFFF"/>
                </a:solidFill>
              </a:defRPr>
            </a:lvl2pPr>
            <a:lvl3pPr marL="1771650" indent="-857250">
              <a:buClrTx/>
              <a:defRPr sz="4800" cap="all">
                <a:solidFill>
                  <a:srgbClr val="FFFFFF"/>
                </a:solidFill>
              </a:defRPr>
            </a:lvl3pPr>
            <a:lvl4pPr marL="1959428" indent="-587828">
              <a:buClrTx/>
              <a:defRPr sz="4800" cap="all">
                <a:solidFill>
                  <a:srgbClr val="FFFFFF"/>
                </a:solidFill>
              </a:defRPr>
            </a:lvl4pPr>
            <a:lvl5pPr marL="2416628" indent="-587828">
              <a:buClrTx/>
              <a:defRPr sz="4800" cap="all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1368422" y="9533463"/>
            <a:ext cx="17068802" cy="2455335"/>
          </a:xfrm>
          <a:prstGeom prst="rect">
            <a:avLst/>
          </a:prstGeom>
          <a:ln w="12700"/>
        </p:spPr>
        <p:txBody>
          <a:bodyPr anchor="t"/>
          <a:lstStyle/>
          <a:p>
            <a:pPr marL="0" indent="0">
              <a:buClrTx/>
              <a:buSzTx/>
              <a:buNone/>
              <a:defRPr sz="3600"/>
            </a:pPr>
            <a:endParaRPr/>
          </a:p>
        </p:txBody>
      </p:sp>
      <p:sp>
        <p:nvSpPr>
          <p:cNvPr id="1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1000">
              <a:srgbClr val="0F496F"/>
            </a:gs>
            <a:gs pos="100000">
              <a:srgbClr val="06588E"/>
            </a:gs>
          </a:gsLst>
          <a:lin ang="61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8413938" y="5926665"/>
            <a:ext cx="5963716" cy="6417736"/>
            <a:chOff x="0" y="0"/>
            <a:chExt cx="5963715" cy="6417734"/>
          </a:xfrm>
        </p:grpSpPr>
        <p:sp>
          <p:nvSpPr>
            <p:cNvPr id="2" name="Straight Connector 7"/>
            <p:cNvSpPr/>
            <p:nvPr/>
          </p:nvSpPr>
          <p:spPr>
            <a:xfrm flipH="1">
              <a:off x="4138086" y="-1"/>
              <a:ext cx="1825629" cy="1825625"/>
            </a:xfrm>
            <a:prstGeom prst="line">
              <a:avLst/>
            </a:prstGeom>
            <a:noFill/>
            <a:ln w="12700" cap="rnd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" name="Straight Connector 8"/>
            <p:cNvSpPr/>
            <p:nvPr/>
          </p:nvSpPr>
          <p:spPr>
            <a:xfrm flipH="1">
              <a:off x="0" y="454021"/>
              <a:ext cx="5963714" cy="5963714"/>
            </a:xfrm>
            <a:prstGeom prst="line">
              <a:avLst/>
            </a:prstGeom>
            <a:noFill/>
            <a:ln w="12700" cap="rnd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traight Connector 9"/>
            <p:cNvSpPr/>
            <p:nvPr/>
          </p:nvSpPr>
          <p:spPr>
            <a:xfrm flipH="1">
              <a:off x="2170645" y="643467"/>
              <a:ext cx="3793070" cy="3793067"/>
            </a:xfrm>
            <a:prstGeom prst="line">
              <a:avLst/>
            </a:prstGeom>
            <a:noFill/>
            <a:ln w="12700" cap="rnd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traight Connector 10"/>
            <p:cNvSpPr/>
            <p:nvPr/>
          </p:nvSpPr>
          <p:spPr>
            <a:xfrm flipH="1">
              <a:off x="2472269" y="335493"/>
              <a:ext cx="3491443" cy="3491441"/>
            </a:xfrm>
            <a:prstGeom prst="line">
              <a:avLst/>
            </a:prstGeom>
            <a:noFill/>
            <a:ln w="50800" cap="rnd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traight Connector 11"/>
            <p:cNvSpPr/>
            <p:nvPr/>
          </p:nvSpPr>
          <p:spPr>
            <a:xfrm flipH="1">
              <a:off x="3423714" y="1439335"/>
              <a:ext cx="2540002" cy="2539999"/>
            </a:xfrm>
            <a:prstGeom prst="line">
              <a:avLst/>
            </a:prstGeom>
            <a:noFill/>
            <a:ln w="50800" cap="rnd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8" name="Title Text"/>
          <p:cNvSpPr txBox="1">
            <a:spLocks noGrp="1"/>
          </p:cNvSpPr>
          <p:nvPr>
            <p:ph type="title"/>
          </p:nvPr>
        </p:nvSpPr>
        <p:spPr>
          <a:xfrm>
            <a:off x="1219200" y="449643"/>
            <a:ext cx="21945600" cy="2485264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9" name="Body Level One…"/>
          <p:cNvSpPr txBox="1">
            <a:spLocks noGrp="1"/>
          </p:cNvSpPr>
          <p:nvPr>
            <p:ph type="body" idx="1"/>
          </p:nvPr>
        </p:nvSpPr>
        <p:spPr>
          <a:xfrm>
            <a:off x="1219200" y="2934906"/>
            <a:ext cx="21945600" cy="9582913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1914403" y="11323319"/>
            <a:ext cx="1096487" cy="1173481"/>
          </a:xfrm>
          <a:prstGeom prst="rect">
            <a:avLst/>
          </a:prstGeom>
          <a:ln w="25400">
            <a:miter lim="400000"/>
          </a:ln>
        </p:spPr>
        <p:txBody>
          <a:bodyPr wrap="none" tIns="91439" bIns="91439" anchor="b">
            <a:spAutoFit/>
          </a:bodyPr>
          <a:lstStyle>
            <a:lvl1pPr algn="r">
              <a:defRPr sz="6400">
                <a:solidFill>
                  <a:srgbClr val="0A314A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all" spc="0" baseline="0">
          <a:solidFill>
            <a:srgbClr val="FFFFFF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all" spc="0" baseline="0">
          <a:solidFill>
            <a:srgbClr val="FFFFFF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all" spc="0" baseline="0">
          <a:solidFill>
            <a:srgbClr val="FFFFFF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all" spc="0" baseline="0">
          <a:solidFill>
            <a:srgbClr val="FFFFFF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all" spc="0" baseline="0">
          <a:solidFill>
            <a:srgbClr val="FFFFFF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all" spc="0" baseline="0">
          <a:solidFill>
            <a:srgbClr val="FFFFFF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all" spc="0" baseline="0">
          <a:solidFill>
            <a:srgbClr val="FFFFFF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all" spc="0" baseline="0">
          <a:solidFill>
            <a:srgbClr val="FFFFFF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all" spc="0" baseline="0">
          <a:solidFill>
            <a:srgbClr val="FFFFFF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571500" marR="0" indent="-571500" algn="l" defTabSz="914400" rtl="0" latinLnBrk="0">
        <a:lnSpc>
          <a:spcPct val="100000"/>
        </a:lnSpc>
        <a:spcBef>
          <a:spcPts val="1200"/>
        </a:spcBef>
        <a:spcAft>
          <a:spcPts val="0"/>
        </a:spcAft>
        <a:buClr>
          <a:srgbClr val="FFFFFF"/>
        </a:buClr>
        <a:buSzPct val="80000"/>
        <a:buFontTx/>
        <a:buChar char=""/>
        <a:tabLst/>
        <a:defRPr sz="4000" b="0" i="0" u="none" strike="noStrike" cap="none" spc="0" baseline="0">
          <a:solidFill>
            <a:srgbClr val="0F496F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1092200" marR="0" indent="-635000" algn="l" defTabSz="914400" rtl="0" latinLnBrk="0">
        <a:lnSpc>
          <a:spcPct val="100000"/>
        </a:lnSpc>
        <a:spcBef>
          <a:spcPts val="1200"/>
        </a:spcBef>
        <a:spcAft>
          <a:spcPts val="0"/>
        </a:spcAft>
        <a:buClr>
          <a:srgbClr val="FFFFFF"/>
        </a:buClr>
        <a:buSzPct val="80000"/>
        <a:buFontTx/>
        <a:buChar char=""/>
        <a:tabLst/>
        <a:defRPr sz="4000" b="0" i="0" u="none" strike="noStrike" cap="none" spc="0" baseline="0">
          <a:solidFill>
            <a:srgbClr val="0F496F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1628775" marR="0" indent="-714375" algn="l" defTabSz="914400" rtl="0" latinLnBrk="0">
        <a:lnSpc>
          <a:spcPct val="100000"/>
        </a:lnSpc>
        <a:spcBef>
          <a:spcPts val="1200"/>
        </a:spcBef>
        <a:spcAft>
          <a:spcPts val="0"/>
        </a:spcAft>
        <a:buClr>
          <a:srgbClr val="FFFFFF"/>
        </a:buClr>
        <a:buSzPct val="80000"/>
        <a:buFontTx/>
        <a:buChar char=""/>
        <a:tabLst/>
        <a:defRPr sz="4000" b="0" i="0" u="none" strike="noStrike" cap="none" spc="0" baseline="0">
          <a:solidFill>
            <a:srgbClr val="0F496F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1861457" marR="0" indent="-489857" algn="l" defTabSz="914400" rtl="0" latinLnBrk="0">
        <a:lnSpc>
          <a:spcPct val="100000"/>
        </a:lnSpc>
        <a:spcBef>
          <a:spcPts val="1200"/>
        </a:spcBef>
        <a:spcAft>
          <a:spcPts val="0"/>
        </a:spcAft>
        <a:buClr>
          <a:srgbClr val="FFFFFF"/>
        </a:buClr>
        <a:buSzPct val="80000"/>
        <a:buFontTx/>
        <a:buChar char=""/>
        <a:tabLst/>
        <a:defRPr sz="4000" b="0" i="0" u="none" strike="noStrike" cap="none" spc="0" baseline="0">
          <a:solidFill>
            <a:srgbClr val="0F496F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2318657" marR="0" indent="-489857" algn="l" defTabSz="914400" rtl="0" latinLnBrk="0">
        <a:lnSpc>
          <a:spcPct val="100000"/>
        </a:lnSpc>
        <a:spcBef>
          <a:spcPts val="1200"/>
        </a:spcBef>
        <a:spcAft>
          <a:spcPts val="0"/>
        </a:spcAft>
        <a:buClr>
          <a:srgbClr val="FFFFFF"/>
        </a:buClr>
        <a:buSzPct val="80000"/>
        <a:buFontTx/>
        <a:buChar char=""/>
        <a:tabLst/>
        <a:defRPr sz="4000" b="0" i="0" u="none" strike="noStrike" cap="none" spc="0" baseline="0">
          <a:solidFill>
            <a:srgbClr val="0F496F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2939142" marR="0" indent="-653142" algn="l" defTabSz="914400" rtl="0" latinLnBrk="0">
        <a:lnSpc>
          <a:spcPct val="100000"/>
        </a:lnSpc>
        <a:spcBef>
          <a:spcPts val="1200"/>
        </a:spcBef>
        <a:spcAft>
          <a:spcPts val="0"/>
        </a:spcAft>
        <a:buClr>
          <a:srgbClr val="FFFFFF"/>
        </a:buClr>
        <a:buSzPct val="80000"/>
        <a:buFontTx/>
        <a:buChar char=""/>
        <a:tabLst/>
        <a:defRPr sz="4000" b="0" i="0" u="none" strike="noStrike" cap="none" spc="0" baseline="0">
          <a:solidFill>
            <a:srgbClr val="0F496F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3396342" marR="0" indent="-653142" algn="l" defTabSz="914400" rtl="0" latinLnBrk="0">
        <a:lnSpc>
          <a:spcPct val="100000"/>
        </a:lnSpc>
        <a:spcBef>
          <a:spcPts val="1200"/>
        </a:spcBef>
        <a:spcAft>
          <a:spcPts val="0"/>
        </a:spcAft>
        <a:buClr>
          <a:srgbClr val="FFFFFF"/>
        </a:buClr>
        <a:buSzPct val="80000"/>
        <a:buFontTx/>
        <a:buChar char=""/>
        <a:tabLst/>
        <a:defRPr sz="4000" b="0" i="0" u="none" strike="noStrike" cap="none" spc="0" baseline="0">
          <a:solidFill>
            <a:srgbClr val="0F496F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3853542" marR="0" indent="-653142" algn="l" defTabSz="914400" rtl="0" latinLnBrk="0">
        <a:lnSpc>
          <a:spcPct val="100000"/>
        </a:lnSpc>
        <a:spcBef>
          <a:spcPts val="1200"/>
        </a:spcBef>
        <a:spcAft>
          <a:spcPts val="0"/>
        </a:spcAft>
        <a:buClr>
          <a:srgbClr val="FFFFFF"/>
        </a:buClr>
        <a:buSzPct val="80000"/>
        <a:buFontTx/>
        <a:buChar char=""/>
        <a:tabLst/>
        <a:defRPr sz="4000" b="0" i="0" u="none" strike="noStrike" cap="none" spc="0" baseline="0">
          <a:solidFill>
            <a:srgbClr val="0F496F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4310742" marR="0" indent="-653142" algn="l" defTabSz="914400" rtl="0" latinLnBrk="0">
        <a:lnSpc>
          <a:spcPct val="100000"/>
        </a:lnSpc>
        <a:spcBef>
          <a:spcPts val="1200"/>
        </a:spcBef>
        <a:spcAft>
          <a:spcPts val="0"/>
        </a:spcAft>
        <a:buClr>
          <a:srgbClr val="FFFFFF"/>
        </a:buClr>
        <a:buSzPct val="80000"/>
        <a:buFontTx/>
        <a:buChar char=""/>
        <a:tabLst/>
        <a:defRPr sz="4000" b="0" i="0" u="none" strike="noStrike" cap="none" spc="0" baseline="0">
          <a:solidFill>
            <a:srgbClr val="0F496F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Концепция создания  Единого Федерального Информационно-расчётного Центра – ЕФ ИРЦ"/>
          <p:cNvSpPr txBox="1"/>
          <p:nvPr/>
        </p:nvSpPr>
        <p:spPr>
          <a:xfrm>
            <a:off x="2228989" y="5223194"/>
            <a:ext cx="18560363" cy="326961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 anchor="ctr">
            <a:spAutoFit/>
          </a:bodyPr>
          <a:lstStyle/>
          <a:p>
            <a:pPr algn="ctr">
              <a:lnSpc>
                <a:spcPct val="110000"/>
              </a:lnSpc>
              <a:defRPr sz="9000" b="1">
                <a:solidFill>
                  <a:srgbClr val="FFFFFF"/>
                </a:solidFill>
                <a:latin typeface="InterV_Bold"/>
                <a:ea typeface="InterV_Bold"/>
                <a:cs typeface="InterV_Bold"/>
                <a:sym typeface="InterV_Bold"/>
              </a:defRPr>
            </a:pPr>
            <a:r>
              <a:rPr dirty="0" err="1"/>
              <a:t>Концепция</a:t>
            </a:r>
            <a:r>
              <a:rPr dirty="0"/>
              <a:t> </a:t>
            </a:r>
            <a:r>
              <a:rPr lang="ru-RU" dirty="0" smtClean="0"/>
              <a:t>модернизации</a:t>
            </a:r>
          </a:p>
          <a:p>
            <a:pPr algn="ctr">
              <a:lnSpc>
                <a:spcPct val="110000"/>
              </a:lnSpc>
              <a:defRPr sz="9000" b="1">
                <a:solidFill>
                  <a:srgbClr val="FFFFFF"/>
                </a:solidFill>
                <a:latin typeface="InterV_Bold"/>
                <a:ea typeface="InterV_Bold"/>
                <a:cs typeface="InterV_Bold"/>
                <a:sym typeface="InterV_Bold"/>
              </a:defRPr>
            </a:pPr>
            <a:r>
              <a:rPr lang="ru-RU" sz="10000" dirty="0" smtClean="0">
                <a:latin typeface="InterV_Extra-Bold"/>
                <a:ea typeface="InterV_Extra-Bold"/>
                <a:cs typeface="InterV_Extra-Bold"/>
                <a:sym typeface="InterV_Extra-Bold"/>
              </a:rPr>
              <a:t>ГИС ЖКХ РФ</a:t>
            </a:r>
            <a:endParaRPr sz="10000" dirty="0">
              <a:latin typeface="InterV_Extra-Bold"/>
              <a:ea typeface="InterV_Extra-Bold"/>
              <a:cs typeface="InterV_Extra-Bold"/>
              <a:sym typeface="InterV_Extra-Bold"/>
            </a:endParaRPr>
          </a:p>
        </p:txBody>
      </p:sp>
      <p:grpSp>
        <p:nvGrpSpPr>
          <p:cNvPr id="166" name="Group"/>
          <p:cNvGrpSpPr/>
          <p:nvPr/>
        </p:nvGrpSpPr>
        <p:grpSpPr>
          <a:xfrm>
            <a:off x="18916600" y="11518899"/>
            <a:ext cx="4864696" cy="1636714"/>
            <a:chOff x="0" y="0"/>
            <a:chExt cx="4864694" cy="1636712"/>
          </a:xfrm>
        </p:grpSpPr>
        <p:pic>
          <p:nvPicPr>
            <p:cNvPr id="163" name="Лого.ЦСИ.png" descr="Лого.ЦСИ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9257" t="78326" r="55275" b="13900"/>
            <a:stretch>
              <a:fillRect/>
            </a:stretch>
          </p:blipFill>
          <p:spPr>
            <a:xfrm>
              <a:off x="0" y="570557"/>
              <a:ext cx="4864695" cy="10661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64" name="Rectangle"/>
            <p:cNvSpPr/>
            <p:nvPr/>
          </p:nvSpPr>
          <p:spPr>
            <a:xfrm>
              <a:off x="33337" y="248245"/>
              <a:ext cx="3579863" cy="640755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endParaRPr/>
            </a:p>
          </p:txBody>
        </p:sp>
        <p:sp>
          <p:nvSpPr>
            <p:cNvPr id="165" name="Rectangle"/>
            <p:cNvSpPr/>
            <p:nvPr/>
          </p:nvSpPr>
          <p:spPr>
            <a:xfrm>
              <a:off x="12253" y="0"/>
              <a:ext cx="1848347" cy="1270000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167" name="Line"/>
          <p:cNvSpPr/>
          <p:nvPr/>
        </p:nvSpPr>
        <p:spPr>
          <a:xfrm>
            <a:off x="12700" y="13398500"/>
            <a:ext cx="24358599" cy="0"/>
          </a:xfrm>
          <a:prstGeom prst="line">
            <a:avLst/>
          </a:prstGeom>
          <a:ln w="88900" cap="rnd">
            <a:solidFill>
              <a:srgbClr val="0AA4F2"/>
            </a:solidFill>
          </a:ln>
        </p:spPr>
        <p:txBody>
          <a:bodyPr tIns="91439" bIns="9143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Интеграция с действующими системами государственных баз данных"/>
          <p:cNvSpPr txBox="1"/>
          <p:nvPr/>
        </p:nvSpPr>
        <p:spPr>
          <a:xfrm>
            <a:off x="729849" y="318363"/>
            <a:ext cx="22924301" cy="1213856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>
              <a:lnSpc>
                <a:spcPct val="110000"/>
              </a:lnSpc>
              <a:defRPr sz="6400" b="1">
                <a:solidFill>
                  <a:srgbClr val="FFFFFF"/>
                </a:solidFill>
                <a:latin typeface="InterV_Bold"/>
                <a:ea typeface="InterV_Bold"/>
                <a:cs typeface="InterV_Bold"/>
                <a:sym typeface="InterV_Bold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V_Bold"/>
                <a:sym typeface="InterV_Bold"/>
              </a:rPr>
              <a:t>Д</a:t>
            </a:r>
            <a:r>
              <a:rPr kumimoji="0" sz="6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V_Bold"/>
                <a:sym typeface="InterV_Bold"/>
              </a:rPr>
              <a:t>ействующи</a:t>
            </a:r>
            <a:r>
              <a:rPr kumimoji="0" lang="ru-RU" sz="6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V_Bold"/>
                <a:sym typeface="InterV_Bold"/>
              </a:rPr>
              <a:t>е</a:t>
            </a:r>
            <a:r>
              <a:rPr kumimoji="0" sz="6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V_Bold"/>
                <a:sym typeface="InterV_Bold"/>
              </a:rPr>
              <a:t> </a:t>
            </a:r>
            <a:r>
              <a:rPr kumimoji="0" lang="ru-RU" sz="6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V_Bold"/>
                <a:sym typeface="InterV_Bold"/>
              </a:rPr>
              <a:t>с</a:t>
            </a:r>
            <a:r>
              <a:rPr kumimoji="0" sz="6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V_Bold"/>
                <a:sym typeface="InterV_Bold"/>
              </a:rPr>
              <a:t>истем</a:t>
            </a:r>
            <a:r>
              <a:rPr kumimoji="0" lang="ru-RU" sz="6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V_Bold"/>
                <a:sym typeface="InterV_Bold"/>
              </a:rPr>
              <a:t>ы </a:t>
            </a:r>
            <a:r>
              <a:rPr kumimoji="0" sz="6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V_Bold"/>
                <a:sym typeface="InterV_Bold"/>
              </a:rPr>
              <a:t>государственных</a:t>
            </a:r>
            <a:r>
              <a:rPr kumimoji="0" sz="6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V_Bold"/>
                <a:sym typeface="InterV_Bold"/>
              </a:rPr>
              <a:t> </a:t>
            </a:r>
            <a:r>
              <a:rPr kumimoji="0" sz="6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V_Bold"/>
                <a:sym typeface="InterV_Bold"/>
              </a:rPr>
              <a:t>баз</a:t>
            </a:r>
            <a:r>
              <a:rPr kumimoji="0" sz="6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V_Bold"/>
                <a:sym typeface="InterV_Bold"/>
              </a:rPr>
              <a:t> </a:t>
            </a:r>
            <a:r>
              <a:rPr kumimoji="0" sz="6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V_Bold"/>
                <a:sym typeface="InterV_Bold"/>
              </a:rPr>
              <a:t>данных</a:t>
            </a:r>
            <a:endParaRPr kumimoji="0" sz="6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nterV_Bold"/>
              <a:sym typeface="InterV_Bold"/>
            </a:endParaRPr>
          </a:p>
        </p:txBody>
      </p:sp>
      <p:sp>
        <p:nvSpPr>
          <p:cNvPr id="215" name="Line"/>
          <p:cNvSpPr/>
          <p:nvPr/>
        </p:nvSpPr>
        <p:spPr>
          <a:xfrm>
            <a:off x="12700" y="13398500"/>
            <a:ext cx="24358601" cy="0"/>
          </a:xfrm>
          <a:prstGeom prst="line">
            <a:avLst/>
          </a:prstGeom>
          <a:ln w="88900" cap="rnd">
            <a:solidFill>
              <a:srgbClr val="0AA4F2"/>
            </a:solidFill>
          </a:ln>
        </p:spPr>
        <p:txBody>
          <a:bodyPr tIns="91439" bIns="91439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3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/>
              <a:sym typeface="Century Gothic"/>
            </a:endParaRPr>
          </a:p>
        </p:txBody>
      </p:sp>
      <p:sp>
        <p:nvSpPr>
          <p:cNvPr id="216" name="TextBox 4"/>
          <p:cNvSpPr txBox="1"/>
          <p:nvPr/>
        </p:nvSpPr>
        <p:spPr>
          <a:xfrm>
            <a:off x="4385282" y="5317662"/>
            <a:ext cx="7263148" cy="1809724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tIns="91439" bIns="91439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100" b="1">
                <a:solidFill>
                  <a:srgbClr val="FFFFFF"/>
                </a:solidFill>
                <a:latin typeface="InterV_Bold"/>
                <a:ea typeface="InterV_Bold"/>
                <a:cs typeface="InterV_Bold"/>
                <a:sym typeface="InterV_Bold"/>
              </a:defRPr>
            </a:pPr>
            <a:r>
              <a:rPr kumimoji="0" sz="8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V_Bold"/>
                <a:sym typeface="InterV_Bold"/>
              </a:rPr>
              <a:t>Г</a:t>
            </a:r>
            <a:r>
              <a:rPr kumimoji="0" lang="ru-RU" sz="8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V_Bold"/>
                <a:sym typeface="InterV_Bold"/>
              </a:rPr>
              <a:t>ОСУСЛУГИ</a:t>
            </a:r>
            <a:endParaRPr kumimoji="0" sz="8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nterV_Bold"/>
              <a:sym typeface="InterV_Bold"/>
            </a:endParaRPr>
          </a:p>
        </p:txBody>
      </p:sp>
      <p:sp>
        <p:nvSpPr>
          <p:cNvPr id="217" name="Rectangle"/>
          <p:cNvSpPr/>
          <p:nvPr/>
        </p:nvSpPr>
        <p:spPr>
          <a:xfrm>
            <a:off x="17074662" y="5357515"/>
            <a:ext cx="5169876" cy="3000974"/>
          </a:xfrm>
          <a:prstGeom prst="rect">
            <a:avLst/>
          </a:prstGeom>
          <a:ln w="38100">
            <a:solidFill>
              <a:srgbClr val="0A9FEB"/>
            </a:solidFill>
            <a:miter lim="400000"/>
          </a:ln>
        </p:spPr>
        <p:txBody>
          <a:bodyPr tIns="91439" bIns="91439" anchor="ctr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sym typeface="Century Gothic"/>
            </a:endParaRPr>
          </a:p>
        </p:txBody>
      </p:sp>
      <p:sp>
        <p:nvSpPr>
          <p:cNvPr id="218" name="ГИС ЖКХ…"/>
          <p:cNvSpPr txBox="1"/>
          <p:nvPr/>
        </p:nvSpPr>
        <p:spPr>
          <a:xfrm>
            <a:off x="18207253" y="6065878"/>
            <a:ext cx="3097322" cy="1149543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800" b="1">
                <a:solidFill>
                  <a:srgbClr val="FFFFFF"/>
                </a:solidFill>
                <a:latin typeface="InterV_Extra-Bold"/>
                <a:ea typeface="InterV_Extra-Bold"/>
                <a:cs typeface="InterV_Extra-Bold"/>
                <a:sym typeface="InterV_Extra-Bold"/>
              </a:defRPr>
            </a:pPr>
            <a:r>
              <a:rPr kumimoji="0" sz="6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V_Extra-Bold"/>
                <a:sym typeface="InterV_Extra-Bold"/>
              </a:rPr>
              <a:t>ГИС ЖКХ</a:t>
            </a:r>
          </a:p>
        </p:txBody>
      </p:sp>
      <p:sp>
        <p:nvSpPr>
          <p:cNvPr id="219" name="Rectangle"/>
          <p:cNvSpPr/>
          <p:nvPr/>
        </p:nvSpPr>
        <p:spPr>
          <a:xfrm>
            <a:off x="8861105" y="2102269"/>
            <a:ext cx="8617442" cy="1448014"/>
          </a:xfrm>
          <a:prstGeom prst="rect">
            <a:avLst/>
          </a:prstGeom>
          <a:ln w="38100">
            <a:solidFill>
              <a:srgbClr val="0A9FEB"/>
            </a:solidFill>
            <a:miter lim="400000"/>
          </a:ln>
        </p:spPr>
        <p:txBody>
          <a:bodyPr tIns="91439" bIns="91439" anchor="ctr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sym typeface="Century Gothic"/>
            </a:endParaRPr>
          </a:p>
        </p:txBody>
      </p:sp>
      <p:sp>
        <p:nvSpPr>
          <p:cNvPr id="221" name="TextBox 4"/>
          <p:cNvSpPr txBox="1"/>
          <p:nvPr/>
        </p:nvSpPr>
        <p:spPr>
          <a:xfrm>
            <a:off x="1732463" y="7575093"/>
            <a:ext cx="3728071" cy="891332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tIns="91439" bIns="91439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100" b="1">
                <a:solidFill>
                  <a:srgbClr val="FFFFFF"/>
                </a:solidFill>
                <a:latin typeface="InterV_Bold"/>
                <a:ea typeface="InterV_Bold"/>
                <a:cs typeface="InterV_Bold"/>
                <a:sym typeface="InterV_Bold"/>
              </a:defRPr>
            </a:pPr>
            <a:r>
              <a:rPr kumimoji="0" lang="ru-RU" sz="4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V_Bold"/>
                <a:sym typeface="InterV_Bold"/>
              </a:rPr>
              <a:t>ФНС России</a:t>
            </a:r>
            <a:endParaRPr kumimoji="0" sz="2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nterV_Medium"/>
              <a:sym typeface="InterV_Medium"/>
            </a:endParaRPr>
          </a:p>
        </p:txBody>
      </p:sp>
      <p:sp>
        <p:nvSpPr>
          <p:cNvPr id="222" name="Rectangle"/>
          <p:cNvSpPr/>
          <p:nvPr/>
        </p:nvSpPr>
        <p:spPr>
          <a:xfrm>
            <a:off x="800465" y="5390062"/>
            <a:ext cx="13899577" cy="6699389"/>
          </a:xfrm>
          <a:prstGeom prst="rect">
            <a:avLst/>
          </a:prstGeom>
          <a:ln w="38100">
            <a:solidFill>
              <a:srgbClr val="0A9FEB"/>
            </a:solidFill>
            <a:miter lim="400000"/>
          </a:ln>
        </p:spPr>
        <p:txBody>
          <a:bodyPr tIns="91439" bIns="91439" anchor="ctr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sym typeface="Century Gothic"/>
            </a:endParaRPr>
          </a:p>
        </p:txBody>
      </p:sp>
      <p:sp>
        <p:nvSpPr>
          <p:cNvPr id="223" name="Line"/>
          <p:cNvSpPr/>
          <p:nvPr/>
        </p:nvSpPr>
        <p:spPr>
          <a:xfrm flipH="1">
            <a:off x="7833233" y="3547931"/>
            <a:ext cx="3087152" cy="1842131"/>
          </a:xfrm>
          <a:prstGeom prst="line">
            <a:avLst/>
          </a:prstGeom>
          <a:ln w="25400" cap="rnd">
            <a:solidFill>
              <a:srgbClr val="FFF86B"/>
            </a:solidFill>
            <a:headEnd type="triangle"/>
            <a:tailEnd type="triangle"/>
          </a:ln>
        </p:spPr>
        <p:txBody>
          <a:bodyPr tIns="91439" bIns="91439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3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/>
              <a:sym typeface="Century Gothic"/>
            </a:endParaRPr>
          </a:p>
        </p:txBody>
      </p:sp>
      <p:sp>
        <p:nvSpPr>
          <p:cNvPr id="226" name="TextBox 4"/>
          <p:cNvSpPr txBox="1"/>
          <p:nvPr/>
        </p:nvSpPr>
        <p:spPr>
          <a:xfrm>
            <a:off x="9941716" y="7540709"/>
            <a:ext cx="3314043" cy="891332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tIns="91439" bIns="91439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100" b="1">
                <a:solidFill>
                  <a:srgbClr val="FFFFFF"/>
                </a:solidFill>
                <a:latin typeface="InterV_Bold"/>
                <a:ea typeface="InterV_Bold"/>
                <a:cs typeface="InterV_Bold"/>
                <a:sym typeface="InterV_Bold"/>
              </a:defRPr>
            </a:pPr>
            <a:r>
              <a:rPr kumimoji="0" sz="41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V_Bold"/>
                <a:sym typeface="InterV_Bold"/>
              </a:rPr>
              <a:t>Росреестр</a:t>
            </a:r>
            <a:endParaRPr kumimoji="0" lang="ru-RU" sz="41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nterV_Bold"/>
              <a:sym typeface="InterV_Bold"/>
            </a:endParaRPr>
          </a:p>
        </p:txBody>
      </p:sp>
      <p:sp>
        <p:nvSpPr>
          <p:cNvPr id="228" name="TextBox 4"/>
          <p:cNvSpPr txBox="1"/>
          <p:nvPr/>
        </p:nvSpPr>
        <p:spPr>
          <a:xfrm>
            <a:off x="4633161" y="9244047"/>
            <a:ext cx="2276829" cy="1230335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tIns="91439" bIns="91439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 b="1">
                <a:solidFill>
                  <a:srgbClr val="FFFFFF"/>
                </a:solidFill>
                <a:latin typeface="InterV_Bold"/>
                <a:ea typeface="InterV_Bold"/>
                <a:cs typeface="InterV_Bold"/>
                <a:sym typeface="InterV_Bold"/>
              </a:defRPr>
            </a:pPr>
            <a:r>
              <a:rPr kumimoji="0" lang="ru-RU" sz="33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V_Bold"/>
                <a:sym typeface="InterV_Bold"/>
              </a:rPr>
              <a:t>ФМС РФ</a:t>
            </a:r>
            <a:endParaRPr kumimoji="0" sz="33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nterV_Bold"/>
              <a:sym typeface="InterV_Bold"/>
            </a:endParaRPr>
          </a:p>
          <a:p>
            <a:pPr marL="0" marR="0" lvl="0" indent="0" algn="l" defTabSz="914400" rtl="0" eaLnBrk="1" fontAlgn="auto" latinLnBrk="0" hangingPunct="0">
              <a:lnSpc>
                <a:spcPct val="12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FFFFFF"/>
                </a:solidFill>
                <a:latin typeface="InterV_Medium"/>
                <a:ea typeface="InterV_Medium"/>
                <a:cs typeface="InterV_Medium"/>
                <a:sym typeface="InterV_Medium"/>
              </a:defRPr>
            </a:pPr>
            <a:endParaRPr kumimoji="0" sz="2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nterV_Medium"/>
              <a:sym typeface="InterV_Medium"/>
            </a:endParaRPr>
          </a:p>
        </p:txBody>
      </p:sp>
      <p:sp>
        <p:nvSpPr>
          <p:cNvPr id="231" name="Line"/>
          <p:cNvSpPr/>
          <p:nvPr/>
        </p:nvSpPr>
        <p:spPr>
          <a:xfrm flipV="1">
            <a:off x="5725159" y="6857999"/>
            <a:ext cx="1362658" cy="2261137"/>
          </a:xfrm>
          <a:prstGeom prst="line">
            <a:avLst/>
          </a:prstGeom>
          <a:ln w="25400" cap="rnd">
            <a:solidFill>
              <a:srgbClr val="FFF86B"/>
            </a:solidFill>
            <a:headEnd type="triangle"/>
            <a:tailEnd type="triangle"/>
          </a:ln>
        </p:spPr>
        <p:txBody>
          <a:bodyPr tIns="91439" bIns="91439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3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/>
              <a:sym typeface="Century Gothic"/>
            </a:endParaRPr>
          </a:p>
        </p:txBody>
      </p:sp>
      <p:grpSp>
        <p:nvGrpSpPr>
          <p:cNvPr id="236" name="Group"/>
          <p:cNvGrpSpPr/>
          <p:nvPr/>
        </p:nvGrpSpPr>
        <p:grpSpPr>
          <a:xfrm>
            <a:off x="18916600" y="11518899"/>
            <a:ext cx="4864696" cy="1636714"/>
            <a:chOff x="0" y="0"/>
            <a:chExt cx="4864694" cy="1636712"/>
          </a:xfrm>
        </p:grpSpPr>
        <p:pic>
          <p:nvPicPr>
            <p:cNvPr id="233" name="Лого.ЦСИ.png" descr="Лого.ЦСИ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9257" t="78326" r="55275" b="13900"/>
            <a:stretch>
              <a:fillRect/>
            </a:stretch>
          </p:blipFill>
          <p:spPr>
            <a:xfrm>
              <a:off x="0" y="570557"/>
              <a:ext cx="4864695" cy="10661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34" name="Rectangle"/>
            <p:cNvSpPr/>
            <p:nvPr/>
          </p:nvSpPr>
          <p:spPr>
            <a:xfrm>
              <a:off x="33337" y="248245"/>
              <a:ext cx="3579863" cy="640755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3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sym typeface="Century Gothic"/>
              </a:endParaRPr>
            </a:p>
          </p:txBody>
        </p:sp>
        <p:sp>
          <p:nvSpPr>
            <p:cNvPr id="235" name="Rectangle"/>
            <p:cNvSpPr/>
            <p:nvPr/>
          </p:nvSpPr>
          <p:spPr>
            <a:xfrm>
              <a:off x="12253" y="0"/>
              <a:ext cx="1848347" cy="1270000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3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sym typeface="Century Gothic"/>
              </a:endParaRPr>
            </a:p>
          </p:txBody>
        </p:sp>
      </p:grpSp>
      <p:sp>
        <p:nvSpPr>
          <p:cNvPr id="25" name="Line">
            <a:extLst>
              <a:ext uri="{FF2B5EF4-FFF2-40B4-BE49-F238E27FC236}">
                <a16:creationId xmlns:a16="http://schemas.microsoft.com/office/drawing/2014/main" xmlns="" id="{5BD88433-9B31-4DF6-948E-1F566CEBEB96}"/>
              </a:ext>
            </a:extLst>
          </p:cNvPr>
          <p:cNvSpPr/>
          <p:nvPr/>
        </p:nvSpPr>
        <p:spPr>
          <a:xfrm flipH="1">
            <a:off x="4628086" y="6858000"/>
            <a:ext cx="1139667" cy="793200"/>
          </a:xfrm>
          <a:prstGeom prst="line">
            <a:avLst/>
          </a:prstGeom>
          <a:ln w="25400" cap="rnd">
            <a:solidFill>
              <a:srgbClr val="FFF86B"/>
            </a:solidFill>
            <a:headEnd type="triangle"/>
            <a:tailEnd type="triangle"/>
          </a:ln>
        </p:spPr>
        <p:txBody>
          <a:bodyPr tIns="91439" bIns="91439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3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/>
              <a:sym typeface="Century Gothic"/>
            </a:endParaRPr>
          </a:p>
        </p:txBody>
      </p:sp>
      <p:sp>
        <p:nvSpPr>
          <p:cNvPr id="26" name="Line">
            <a:extLst>
              <a:ext uri="{FF2B5EF4-FFF2-40B4-BE49-F238E27FC236}">
                <a16:creationId xmlns:a16="http://schemas.microsoft.com/office/drawing/2014/main" xmlns="" id="{0BBC1982-47F4-41EF-9173-12C1813F04F5}"/>
              </a:ext>
            </a:extLst>
          </p:cNvPr>
          <p:cNvSpPr/>
          <p:nvPr/>
        </p:nvSpPr>
        <p:spPr>
          <a:xfrm flipH="1" flipV="1">
            <a:off x="8940618" y="6702083"/>
            <a:ext cx="1139669" cy="891334"/>
          </a:xfrm>
          <a:prstGeom prst="line">
            <a:avLst/>
          </a:prstGeom>
          <a:ln w="25400" cap="rnd">
            <a:solidFill>
              <a:srgbClr val="FFF86B"/>
            </a:solidFill>
            <a:headEnd type="triangle"/>
            <a:tailEnd type="triangle"/>
          </a:ln>
        </p:spPr>
        <p:txBody>
          <a:bodyPr tIns="91439" bIns="91439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3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/>
              <a:sym typeface="Century Gothic"/>
            </a:endParaRPr>
          </a:p>
        </p:txBody>
      </p:sp>
      <p:sp>
        <p:nvSpPr>
          <p:cNvPr id="29" name="TextBox 4">
            <a:extLst>
              <a:ext uri="{FF2B5EF4-FFF2-40B4-BE49-F238E27FC236}">
                <a16:creationId xmlns:a16="http://schemas.microsoft.com/office/drawing/2014/main" xmlns="" id="{6220443F-4605-4817-BB07-44F8012C5075}"/>
              </a:ext>
            </a:extLst>
          </p:cNvPr>
          <p:cNvSpPr txBox="1"/>
          <p:nvPr/>
        </p:nvSpPr>
        <p:spPr>
          <a:xfrm>
            <a:off x="11201400" y="2395602"/>
            <a:ext cx="4174049" cy="891332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tIns="91439" bIns="91439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100" b="1">
                <a:solidFill>
                  <a:srgbClr val="FFFFFF"/>
                </a:solidFill>
                <a:latin typeface="InterV_Bold"/>
                <a:ea typeface="InterV_Bold"/>
                <a:cs typeface="InterV_Bold"/>
                <a:sym typeface="InterV_Bold"/>
              </a:defRPr>
            </a:pPr>
            <a:r>
              <a:rPr lang="ru-RU" sz="4100" b="1" dirty="0">
                <a:solidFill>
                  <a:srgbClr val="FFFFFF"/>
                </a:solidFill>
                <a:latin typeface="InterV_Bold"/>
                <a:sym typeface="InterV_Bold"/>
              </a:rPr>
              <a:t>ПОТРЕБИТЕЛЬ</a:t>
            </a:r>
            <a:endParaRPr kumimoji="0" lang="ru-RU" sz="41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nterV_Bold"/>
              <a:sym typeface="InterV_Bold"/>
            </a:endParaRPr>
          </a:p>
        </p:txBody>
      </p:sp>
      <p:sp>
        <p:nvSpPr>
          <p:cNvPr id="22" name="TextBox 4">
            <a:extLst>
              <a:ext uri="{FF2B5EF4-FFF2-40B4-BE49-F238E27FC236}">
                <a16:creationId xmlns:a16="http://schemas.microsoft.com/office/drawing/2014/main" xmlns="" id="{9E0F624B-400E-4020-AD91-80B40C769B40}"/>
              </a:ext>
            </a:extLst>
          </p:cNvPr>
          <p:cNvSpPr txBox="1"/>
          <p:nvPr/>
        </p:nvSpPr>
        <p:spPr>
          <a:xfrm>
            <a:off x="10663857" y="9293119"/>
            <a:ext cx="3314043" cy="891332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tIns="91439" bIns="91439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100" b="1">
                <a:solidFill>
                  <a:srgbClr val="FFFFFF"/>
                </a:solidFill>
                <a:latin typeface="InterV_Bold"/>
                <a:ea typeface="InterV_Bold"/>
                <a:cs typeface="InterV_Bold"/>
                <a:sym typeface="InterV_Bold"/>
              </a:defRPr>
            </a:pPr>
            <a:r>
              <a:rPr kumimoji="0" lang="ru-RU" sz="4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V_Bold"/>
                <a:sym typeface="InterV_Bold"/>
              </a:rPr>
              <a:t>Соцзащита</a:t>
            </a:r>
          </a:p>
        </p:txBody>
      </p:sp>
      <p:sp>
        <p:nvSpPr>
          <p:cNvPr id="23" name="TextBox 4">
            <a:extLst>
              <a:ext uri="{FF2B5EF4-FFF2-40B4-BE49-F238E27FC236}">
                <a16:creationId xmlns:a16="http://schemas.microsoft.com/office/drawing/2014/main" xmlns="" id="{9CB7AD05-14D4-4C1E-8AA0-61414263047A}"/>
              </a:ext>
            </a:extLst>
          </p:cNvPr>
          <p:cNvSpPr txBox="1"/>
          <p:nvPr/>
        </p:nvSpPr>
        <p:spPr>
          <a:xfrm>
            <a:off x="1732463" y="9293119"/>
            <a:ext cx="2276829" cy="891332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tIns="91439" bIns="91439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100" b="1">
                <a:solidFill>
                  <a:srgbClr val="FFFFFF"/>
                </a:solidFill>
                <a:latin typeface="InterV_Bold"/>
                <a:ea typeface="InterV_Bold"/>
                <a:cs typeface="InterV_Bold"/>
                <a:sym typeface="InterV_Bold"/>
              </a:defRPr>
            </a:pPr>
            <a:r>
              <a:rPr kumimoji="0" lang="ru-RU" sz="4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V_Bold"/>
                <a:sym typeface="InterV_Bold"/>
              </a:rPr>
              <a:t>ПФР РФ</a:t>
            </a:r>
          </a:p>
        </p:txBody>
      </p:sp>
      <p:sp>
        <p:nvSpPr>
          <p:cNvPr id="24" name="TextBox 4">
            <a:extLst>
              <a:ext uri="{FF2B5EF4-FFF2-40B4-BE49-F238E27FC236}">
                <a16:creationId xmlns:a16="http://schemas.microsoft.com/office/drawing/2014/main" xmlns="" id="{3EF15664-3DE5-4599-AF4A-DC0538BC7083}"/>
              </a:ext>
            </a:extLst>
          </p:cNvPr>
          <p:cNvSpPr txBox="1"/>
          <p:nvPr/>
        </p:nvSpPr>
        <p:spPr>
          <a:xfrm>
            <a:off x="7664887" y="9244046"/>
            <a:ext cx="2276829" cy="1230335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tIns="91439" bIns="91439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 b="1">
                <a:solidFill>
                  <a:srgbClr val="FFFFFF"/>
                </a:solidFill>
                <a:latin typeface="InterV_Bold"/>
                <a:ea typeface="InterV_Bold"/>
                <a:cs typeface="InterV_Bold"/>
                <a:sym typeface="InterV_Bold"/>
              </a:defRPr>
            </a:pPr>
            <a:r>
              <a:rPr lang="ru-RU" sz="3300" b="1" dirty="0">
                <a:solidFill>
                  <a:srgbClr val="FFFFFF"/>
                </a:solidFill>
                <a:latin typeface="InterV_Bold"/>
                <a:sym typeface="InterV_Bold"/>
              </a:rPr>
              <a:t>МВД</a:t>
            </a:r>
            <a:r>
              <a:rPr kumimoji="0" lang="ru-RU" sz="33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V_Bold"/>
                <a:sym typeface="InterV_Bold"/>
              </a:rPr>
              <a:t> РФ</a:t>
            </a:r>
            <a:endParaRPr kumimoji="0" sz="33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nterV_Bold"/>
              <a:sym typeface="InterV_Bold"/>
            </a:endParaRPr>
          </a:p>
          <a:p>
            <a:pPr marL="0" marR="0" lvl="0" indent="0" algn="l" defTabSz="914400" rtl="0" eaLnBrk="1" fontAlgn="auto" latinLnBrk="0" hangingPunct="0">
              <a:lnSpc>
                <a:spcPct val="12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rgbClr val="FFFFFF"/>
                </a:solidFill>
                <a:latin typeface="InterV_Medium"/>
                <a:ea typeface="InterV_Medium"/>
                <a:cs typeface="InterV_Medium"/>
                <a:sym typeface="InterV_Medium"/>
              </a:defRPr>
            </a:pPr>
            <a:endParaRPr kumimoji="0" sz="2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nterV_Medium"/>
              <a:sym typeface="InterV_Medium"/>
            </a:endParaRPr>
          </a:p>
        </p:txBody>
      </p:sp>
      <p:sp>
        <p:nvSpPr>
          <p:cNvPr id="28" name="Line">
            <a:extLst>
              <a:ext uri="{FF2B5EF4-FFF2-40B4-BE49-F238E27FC236}">
                <a16:creationId xmlns:a16="http://schemas.microsoft.com/office/drawing/2014/main" xmlns="" id="{AED278B0-894A-439E-BB15-CB8DA1DE3845}"/>
              </a:ext>
            </a:extLst>
          </p:cNvPr>
          <p:cNvSpPr/>
          <p:nvPr/>
        </p:nvSpPr>
        <p:spPr>
          <a:xfrm flipH="1" flipV="1">
            <a:off x="7853390" y="6826873"/>
            <a:ext cx="991671" cy="2352296"/>
          </a:xfrm>
          <a:prstGeom prst="line">
            <a:avLst/>
          </a:prstGeom>
          <a:ln w="25400" cap="rnd">
            <a:solidFill>
              <a:srgbClr val="FFF86B"/>
            </a:solidFill>
            <a:headEnd type="triangle"/>
            <a:tailEnd type="triangle"/>
          </a:ln>
        </p:spPr>
        <p:txBody>
          <a:bodyPr tIns="91439" bIns="91439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3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/>
              <a:sym typeface="Century Gothic"/>
            </a:endParaRPr>
          </a:p>
        </p:txBody>
      </p:sp>
      <p:sp>
        <p:nvSpPr>
          <p:cNvPr id="31" name="Line">
            <a:extLst>
              <a:ext uri="{FF2B5EF4-FFF2-40B4-BE49-F238E27FC236}">
                <a16:creationId xmlns:a16="http://schemas.microsoft.com/office/drawing/2014/main" xmlns="" id="{DF9E8B5D-1EEB-46DF-89EF-3E769CC94F77}"/>
              </a:ext>
            </a:extLst>
          </p:cNvPr>
          <p:cNvSpPr/>
          <p:nvPr/>
        </p:nvSpPr>
        <p:spPr>
          <a:xfrm flipH="1" flipV="1">
            <a:off x="8518779" y="6826872"/>
            <a:ext cx="2145077" cy="2606324"/>
          </a:xfrm>
          <a:prstGeom prst="line">
            <a:avLst/>
          </a:prstGeom>
          <a:ln w="25400" cap="rnd">
            <a:solidFill>
              <a:srgbClr val="FFF86B"/>
            </a:solidFill>
            <a:headEnd type="triangle"/>
            <a:tailEnd type="triangle"/>
          </a:ln>
        </p:spPr>
        <p:txBody>
          <a:bodyPr tIns="91439" bIns="91439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3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/>
              <a:sym typeface="Century Gothic"/>
            </a:endParaRPr>
          </a:p>
        </p:txBody>
      </p:sp>
      <p:sp>
        <p:nvSpPr>
          <p:cNvPr id="32" name="Line">
            <a:extLst>
              <a:ext uri="{FF2B5EF4-FFF2-40B4-BE49-F238E27FC236}">
                <a16:creationId xmlns:a16="http://schemas.microsoft.com/office/drawing/2014/main" xmlns="" id="{C99B87DF-5378-4056-87E7-739250733219}"/>
              </a:ext>
            </a:extLst>
          </p:cNvPr>
          <p:cNvSpPr/>
          <p:nvPr/>
        </p:nvSpPr>
        <p:spPr>
          <a:xfrm flipV="1">
            <a:off x="3867588" y="6852029"/>
            <a:ext cx="2533202" cy="2441089"/>
          </a:xfrm>
          <a:prstGeom prst="line">
            <a:avLst/>
          </a:prstGeom>
          <a:ln w="25400" cap="rnd">
            <a:solidFill>
              <a:srgbClr val="FFF86B"/>
            </a:solidFill>
            <a:headEnd type="triangle"/>
            <a:tailEnd type="triangle"/>
          </a:ln>
        </p:spPr>
        <p:txBody>
          <a:bodyPr tIns="91439" bIns="91439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3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/>
              <a:sym typeface="Century Gothic"/>
            </a:endParaRPr>
          </a:p>
        </p:txBody>
      </p:sp>
      <p:sp>
        <p:nvSpPr>
          <p:cNvPr id="33" name="Line">
            <a:extLst>
              <a:ext uri="{FF2B5EF4-FFF2-40B4-BE49-F238E27FC236}">
                <a16:creationId xmlns:a16="http://schemas.microsoft.com/office/drawing/2014/main" xmlns="" id="{1939EED0-50F9-430F-8FBD-20431FBD4E40}"/>
              </a:ext>
            </a:extLst>
          </p:cNvPr>
          <p:cNvSpPr/>
          <p:nvPr/>
        </p:nvSpPr>
        <p:spPr>
          <a:xfrm flipH="1" flipV="1">
            <a:off x="15375449" y="3542684"/>
            <a:ext cx="644136" cy="449023"/>
          </a:xfrm>
          <a:prstGeom prst="line">
            <a:avLst/>
          </a:prstGeom>
          <a:ln w="25400" cap="rnd">
            <a:solidFill>
              <a:srgbClr val="FFF86B"/>
            </a:solidFill>
            <a:headEnd type="triangle"/>
            <a:tailEnd type="triangle"/>
          </a:ln>
        </p:spPr>
        <p:txBody>
          <a:bodyPr tIns="91439" bIns="91439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3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/>
              <a:sym typeface="Century Gothic"/>
            </a:endParaRPr>
          </a:p>
        </p:txBody>
      </p:sp>
      <p:sp>
        <p:nvSpPr>
          <p:cNvPr id="34" name="Line">
            <a:extLst>
              <a:ext uri="{FF2B5EF4-FFF2-40B4-BE49-F238E27FC236}">
                <a16:creationId xmlns:a16="http://schemas.microsoft.com/office/drawing/2014/main" xmlns="" id="{9F26ED2A-F456-42CB-A33F-5DA341334A6F}"/>
              </a:ext>
            </a:extLst>
          </p:cNvPr>
          <p:cNvSpPr/>
          <p:nvPr/>
        </p:nvSpPr>
        <p:spPr>
          <a:xfrm flipH="1" flipV="1">
            <a:off x="16272264" y="4209507"/>
            <a:ext cx="644136" cy="449023"/>
          </a:xfrm>
          <a:prstGeom prst="line">
            <a:avLst/>
          </a:prstGeom>
          <a:ln w="25400" cap="rnd">
            <a:solidFill>
              <a:srgbClr val="FFF86B"/>
            </a:solidFill>
            <a:headEnd type="triangle"/>
            <a:tailEnd type="triangle"/>
          </a:ln>
        </p:spPr>
        <p:txBody>
          <a:bodyPr tIns="91439" bIns="91439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3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/>
              <a:sym typeface="Century Gothic"/>
            </a:endParaRPr>
          </a:p>
        </p:txBody>
      </p:sp>
      <p:sp>
        <p:nvSpPr>
          <p:cNvPr id="35" name="Line">
            <a:extLst>
              <a:ext uri="{FF2B5EF4-FFF2-40B4-BE49-F238E27FC236}">
                <a16:creationId xmlns:a16="http://schemas.microsoft.com/office/drawing/2014/main" xmlns="" id="{405A5C19-A486-4D38-AA86-98AF93283C70}"/>
              </a:ext>
            </a:extLst>
          </p:cNvPr>
          <p:cNvSpPr/>
          <p:nvPr/>
        </p:nvSpPr>
        <p:spPr>
          <a:xfrm flipH="1" flipV="1">
            <a:off x="17156479" y="4846035"/>
            <a:ext cx="644136" cy="449023"/>
          </a:xfrm>
          <a:prstGeom prst="line">
            <a:avLst/>
          </a:prstGeom>
          <a:ln w="25400" cap="rnd">
            <a:solidFill>
              <a:srgbClr val="FFF86B"/>
            </a:solidFill>
            <a:headEnd type="triangle"/>
            <a:tailEnd type="triangle"/>
          </a:ln>
        </p:spPr>
        <p:txBody>
          <a:bodyPr tIns="91439" bIns="91439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3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/>
              <a:sym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905510296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Интеграция с действующими системами государственных баз данных"/>
          <p:cNvSpPr txBox="1"/>
          <p:nvPr/>
        </p:nvSpPr>
        <p:spPr>
          <a:xfrm>
            <a:off x="326571" y="318363"/>
            <a:ext cx="23665543" cy="235141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tIns="91439" bIns="91439">
            <a:spAutoFit/>
          </a:bodyPr>
          <a:lstStyle>
            <a:lvl1pPr>
              <a:lnSpc>
                <a:spcPct val="110000"/>
              </a:lnSpc>
              <a:defRPr sz="6400" b="1">
                <a:solidFill>
                  <a:srgbClr val="FFFFFF"/>
                </a:solidFill>
                <a:latin typeface="InterV_Bold"/>
                <a:ea typeface="InterV_Bold"/>
                <a:cs typeface="InterV_Bold"/>
                <a:sym typeface="InterV_Bold"/>
              </a:defRPr>
            </a:lvl1pPr>
          </a:lstStyle>
          <a:p>
            <a:r>
              <a:rPr lang="en-US" dirty="0"/>
              <a:t>I </a:t>
            </a:r>
            <a:r>
              <a:rPr lang="ru-RU" dirty="0"/>
              <a:t>этап: Модернизация ГИС ЖКХ путем и</a:t>
            </a:r>
            <a:r>
              <a:rPr dirty="0" err="1"/>
              <a:t>нтеграци</a:t>
            </a:r>
            <a:r>
              <a:rPr lang="ru-RU" dirty="0"/>
              <a:t>и</a:t>
            </a:r>
            <a:r>
              <a:rPr dirty="0"/>
              <a:t> с </a:t>
            </a:r>
            <a:r>
              <a:rPr dirty="0" err="1"/>
              <a:t>действующими</a:t>
            </a:r>
            <a:r>
              <a:rPr dirty="0"/>
              <a:t> </a:t>
            </a:r>
            <a:r>
              <a:rPr dirty="0" err="1"/>
              <a:t>системами</a:t>
            </a:r>
            <a:r>
              <a:rPr dirty="0"/>
              <a:t> </a:t>
            </a:r>
            <a:r>
              <a:rPr dirty="0" err="1"/>
              <a:t>государственных</a:t>
            </a:r>
            <a:r>
              <a:rPr dirty="0"/>
              <a:t> </a:t>
            </a:r>
            <a:r>
              <a:rPr dirty="0" err="1"/>
              <a:t>баз</a:t>
            </a:r>
            <a:r>
              <a:rPr dirty="0"/>
              <a:t> </a:t>
            </a:r>
            <a:r>
              <a:rPr dirty="0" err="1"/>
              <a:t>данных</a:t>
            </a:r>
            <a:endParaRPr dirty="0"/>
          </a:p>
        </p:txBody>
      </p:sp>
      <p:sp>
        <p:nvSpPr>
          <p:cNvPr id="215" name="Line"/>
          <p:cNvSpPr/>
          <p:nvPr/>
        </p:nvSpPr>
        <p:spPr>
          <a:xfrm>
            <a:off x="12700" y="13398500"/>
            <a:ext cx="24358601" cy="0"/>
          </a:xfrm>
          <a:prstGeom prst="line">
            <a:avLst/>
          </a:prstGeom>
          <a:ln w="88900" cap="rnd">
            <a:solidFill>
              <a:srgbClr val="0AA4F2"/>
            </a:solidFill>
          </a:ln>
        </p:spPr>
        <p:txBody>
          <a:bodyPr tIns="91439" bIns="9143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6" name="TextBox 4"/>
          <p:cNvSpPr txBox="1"/>
          <p:nvPr/>
        </p:nvSpPr>
        <p:spPr>
          <a:xfrm>
            <a:off x="929729" y="3994550"/>
            <a:ext cx="5004917" cy="181102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spAutoFit/>
          </a:bodyPr>
          <a:lstStyle/>
          <a:p>
            <a:pPr>
              <a:lnSpc>
                <a:spcPct val="120000"/>
              </a:lnSpc>
              <a:defRPr sz="4100" b="1">
                <a:solidFill>
                  <a:srgbClr val="FFFFFF"/>
                </a:solidFill>
                <a:latin typeface="InterV_Bold"/>
                <a:ea typeface="InterV_Bold"/>
                <a:cs typeface="InterV_Bold"/>
                <a:sym typeface="InterV_Bold"/>
              </a:defRPr>
            </a:pPr>
            <a:r>
              <a:rPr dirty="0" err="1"/>
              <a:t>Госуслуги</a:t>
            </a:r>
            <a:endParaRPr dirty="0"/>
          </a:p>
          <a:p>
            <a:pPr>
              <a:lnSpc>
                <a:spcPct val="120000"/>
              </a:lnSpc>
              <a:defRPr sz="2600">
                <a:solidFill>
                  <a:srgbClr val="FFFFFF"/>
                </a:solidFill>
                <a:latin typeface="InterV_Medium"/>
                <a:ea typeface="InterV_Medium"/>
                <a:cs typeface="InterV_Medium"/>
                <a:sym typeface="InterV_Medium"/>
              </a:defRPr>
            </a:pPr>
            <a:r>
              <a:rPr dirty="0" err="1"/>
              <a:t>Подтверждение</a:t>
            </a:r>
            <a:r>
              <a:rPr dirty="0"/>
              <a:t> </a:t>
            </a:r>
            <a:r>
              <a:rPr dirty="0" err="1"/>
              <a:t>личности</a:t>
            </a:r>
            <a:r>
              <a:rPr dirty="0"/>
              <a:t> </a:t>
            </a:r>
            <a:r>
              <a:rPr dirty="0" err="1"/>
              <a:t>пользователя</a:t>
            </a:r>
            <a:endParaRPr dirty="0"/>
          </a:p>
        </p:txBody>
      </p:sp>
      <p:sp>
        <p:nvSpPr>
          <p:cNvPr id="217" name="Rectangle"/>
          <p:cNvSpPr/>
          <p:nvPr/>
        </p:nvSpPr>
        <p:spPr>
          <a:xfrm>
            <a:off x="8778433" y="4252154"/>
            <a:ext cx="6776335" cy="4966865"/>
          </a:xfrm>
          <a:prstGeom prst="rect">
            <a:avLst/>
          </a:prstGeom>
          <a:ln w="38100">
            <a:solidFill>
              <a:srgbClr val="0A9FEB"/>
            </a:solidFill>
            <a:miter lim="400000"/>
          </a:ln>
        </p:spPr>
        <p:txBody>
          <a:bodyPr tIns="91439" bIns="91439" anchor="ctr"/>
          <a:lstStyle/>
          <a:p>
            <a:endParaRPr/>
          </a:p>
        </p:txBody>
      </p:sp>
      <p:sp>
        <p:nvSpPr>
          <p:cNvPr id="218" name="ГИС ЖКХ…"/>
          <p:cNvSpPr txBox="1"/>
          <p:nvPr/>
        </p:nvSpPr>
        <p:spPr>
          <a:xfrm>
            <a:off x="9938265" y="5935656"/>
            <a:ext cx="4456668" cy="159986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tIns="91439" bIns="91439" anchor="ctr">
            <a:spAutoFit/>
          </a:bodyPr>
          <a:lstStyle/>
          <a:p>
            <a:pPr algn="ctr">
              <a:lnSpc>
                <a:spcPct val="110000"/>
              </a:lnSpc>
              <a:defRPr sz="8800" b="1">
                <a:solidFill>
                  <a:srgbClr val="FFFFFF"/>
                </a:solidFill>
                <a:latin typeface="InterV_Extra-Bold"/>
                <a:ea typeface="InterV_Extra-Bold"/>
                <a:cs typeface="InterV_Extra-Bold"/>
                <a:sym typeface="InterV_Extra-Bold"/>
              </a:defRPr>
            </a:pPr>
            <a:r>
              <a:rPr dirty="0"/>
              <a:t>ГИС ЖКХ</a:t>
            </a:r>
          </a:p>
        </p:txBody>
      </p:sp>
      <p:sp>
        <p:nvSpPr>
          <p:cNvPr id="219" name="Rectangle"/>
          <p:cNvSpPr/>
          <p:nvPr/>
        </p:nvSpPr>
        <p:spPr>
          <a:xfrm>
            <a:off x="800465" y="8430295"/>
            <a:ext cx="5263445" cy="2553031"/>
          </a:xfrm>
          <a:prstGeom prst="rect">
            <a:avLst/>
          </a:prstGeom>
          <a:ln w="38100">
            <a:solidFill>
              <a:srgbClr val="0A9FEB"/>
            </a:solidFill>
            <a:miter lim="400000"/>
          </a:ln>
        </p:spPr>
        <p:txBody>
          <a:bodyPr tIns="91439" bIns="91439" anchor="ctr"/>
          <a:lstStyle/>
          <a:p>
            <a:endParaRPr/>
          </a:p>
        </p:txBody>
      </p:sp>
      <p:sp>
        <p:nvSpPr>
          <p:cNvPr id="220" name="Line"/>
          <p:cNvSpPr/>
          <p:nvPr/>
        </p:nvSpPr>
        <p:spPr>
          <a:xfrm flipH="1">
            <a:off x="6070438" y="5338187"/>
            <a:ext cx="2705552" cy="1"/>
          </a:xfrm>
          <a:prstGeom prst="line">
            <a:avLst/>
          </a:prstGeom>
          <a:ln w="25400" cap="rnd">
            <a:solidFill>
              <a:srgbClr val="FFF86B"/>
            </a:solidFill>
            <a:headEnd type="triangle"/>
            <a:tailEnd type="triangle"/>
          </a:ln>
        </p:spPr>
        <p:txBody>
          <a:bodyPr tIns="91439" bIns="9143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1" name="TextBox 4"/>
          <p:cNvSpPr txBox="1"/>
          <p:nvPr/>
        </p:nvSpPr>
        <p:spPr>
          <a:xfrm>
            <a:off x="895264" y="8801300"/>
            <a:ext cx="5301544" cy="181102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spAutoFit/>
          </a:bodyPr>
          <a:lstStyle/>
          <a:p>
            <a:pPr>
              <a:lnSpc>
                <a:spcPct val="120000"/>
              </a:lnSpc>
              <a:defRPr sz="4100" b="1">
                <a:solidFill>
                  <a:srgbClr val="FFFFFF"/>
                </a:solidFill>
                <a:latin typeface="InterV_Bold"/>
                <a:ea typeface="InterV_Bold"/>
                <a:cs typeface="InterV_Bold"/>
                <a:sym typeface="InterV_Bold"/>
              </a:defRPr>
            </a:pPr>
            <a:r>
              <a:t>Управление ЗАГС</a:t>
            </a:r>
          </a:p>
          <a:p>
            <a:pPr>
              <a:lnSpc>
                <a:spcPct val="120000"/>
              </a:lnSpc>
              <a:defRPr sz="2600">
                <a:solidFill>
                  <a:srgbClr val="FFFFFF"/>
                </a:solidFill>
                <a:latin typeface="InterV_Medium"/>
                <a:ea typeface="InterV_Medium"/>
                <a:cs typeface="InterV_Medium"/>
                <a:sym typeface="InterV_Medium"/>
              </a:defRPr>
            </a:pPr>
            <a:r>
              <a:t>Сведения о рождаемости </a:t>
            </a:r>
            <a:br/>
            <a:r>
              <a:t>и смерти</a:t>
            </a:r>
          </a:p>
        </p:txBody>
      </p:sp>
      <p:sp>
        <p:nvSpPr>
          <p:cNvPr id="222" name="Rectangle"/>
          <p:cNvSpPr/>
          <p:nvPr/>
        </p:nvSpPr>
        <p:spPr>
          <a:xfrm>
            <a:off x="800465" y="3579475"/>
            <a:ext cx="5263445" cy="2553032"/>
          </a:xfrm>
          <a:prstGeom prst="rect">
            <a:avLst/>
          </a:prstGeom>
          <a:ln w="38100">
            <a:solidFill>
              <a:srgbClr val="0A9FEB"/>
            </a:solidFill>
            <a:miter lim="400000"/>
          </a:ln>
        </p:spPr>
        <p:txBody>
          <a:bodyPr tIns="91439" bIns="91439" anchor="ctr"/>
          <a:lstStyle/>
          <a:p>
            <a:endParaRPr/>
          </a:p>
        </p:txBody>
      </p:sp>
      <p:sp>
        <p:nvSpPr>
          <p:cNvPr id="223" name="Line"/>
          <p:cNvSpPr/>
          <p:nvPr/>
        </p:nvSpPr>
        <p:spPr>
          <a:xfrm flipH="1">
            <a:off x="6070438" y="8894187"/>
            <a:ext cx="2705552" cy="1"/>
          </a:xfrm>
          <a:prstGeom prst="line">
            <a:avLst/>
          </a:prstGeom>
          <a:ln w="25400" cap="rnd">
            <a:solidFill>
              <a:srgbClr val="FFF86B"/>
            </a:solidFill>
            <a:headEnd type="triangle"/>
            <a:tailEnd type="triangle"/>
          </a:ln>
        </p:spPr>
        <p:txBody>
          <a:bodyPr tIns="91439" bIns="9143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4" name="TextBox 4"/>
          <p:cNvSpPr txBox="1"/>
          <p:nvPr/>
        </p:nvSpPr>
        <p:spPr>
          <a:xfrm>
            <a:off x="10546519" y="10662339"/>
            <a:ext cx="3240162" cy="181102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spAutoFit/>
          </a:bodyPr>
          <a:lstStyle/>
          <a:p>
            <a:pPr>
              <a:lnSpc>
                <a:spcPct val="120000"/>
              </a:lnSpc>
              <a:defRPr sz="4100" b="1">
                <a:solidFill>
                  <a:srgbClr val="FFFFFF"/>
                </a:solidFill>
                <a:latin typeface="InterV_Bold"/>
                <a:ea typeface="InterV_Bold"/>
                <a:cs typeface="InterV_Bold"/>
                <a:sym typeface="InterV_Bold"/>
              </a:defRPr>
            </a:pPr>
            <a:r>
              <a:t>Соцзащита</a:t>
            </a:r>
          </a:p>
          <a:p>
            <a:pPr>
              <a:lnSpc>
                <a:spcPct val="120000"/>
              </a:lnSpc>
              <a:defRPr sz="2600">
                <a:solidFill>
                  <a:srgbClr val="FFFFFF"/>
                </a:solidFill>
                <a:latin typeface="InterV_Medium"/>
                <a:ea typeface="InterV_Medium"/>
                <a:cs typeface="InterV_Medium"/>
                <a:sym typeface="InterV_Medium"/>
              </a:defRPr>
            </a:pPr>
            <a:r>
              <a:t>Предоставление </a:t>
            </a:r>
            <a:br/>
            <a:r>
              <a:t>субсидий за ЖКУ</a:t>
            </a:r>
          </a:p>
        </p:txBody>
      </p:sp>
      <p:sp>
        <p:nvSpPr>
          <p:cNvPr id="225" name="Rectangle"/>
          <p:cNvSpPr/>
          <p:nvPr/>
        </p:nvSpPr>
        <p:spPr>
          <a:xfrm>
            <a:off x="10140757" y="10519934"/>
            <a:ext cx="4051686" cy="2095832"/>
          </a:xfrm>
          <a:prstGeom prst="rect">
            <a:avLst/>
          </a:prstGeom>
          <a:ln w="38100">
            <a:solidFill>
              <a:srgbClr val="0A9FEB"/>
            </a:solidFill>
            <a:miter lim="400000"/>
          </a:ln>
        </p:spPr>
        <p:txBody>
          <a:bodyPr tIns="91439" bIns="91439" anchor="ctr"/>
          <a:lstStyle/>
          <a:p>
            <a:endParaRPr/>
          </a:p>
        </p:txBody>
      </p:sp>
      <p:sp>
        <p:nvSpPr>
          <p:cNvPr id="226" name="TextBox 4"/>
          <p:cNvSpPr txBox="1"/>
          <p:nvPr/>
        </p:nvSpPr>
        <p:spPr>
          <a:xfrm>
            <a:off x="18398555" y="3714260"/>
            <a:ext cx="5004916" cy="228346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spAutoFit/>
          </a:bodyPr>
          <a:lstStyle/>
          <a:p>
            <a:pPr>
              <a:lnSpc>
                <a:spcPct val="120000"/>
              </a:lnSpc>
              <a:defRPr sz="4100" b="1">
                <a:solidFill>
                  <a:srgbClr val="FFFFFF"/>
                </a:solidFill>
                <a:latin typeface="InterV_Bold"/>
                <a:ea typeface="InterV_Bold"/>
                <a:cs typeface="InterV_Bold"/>
                <a:sym typeface="InterV_Bold"/>
              </a:defRPr>
            </a:pPr>
            <a:r>
              <a:t>Росреестр</a:t>
            </a:r>
          </a:p>
          <a:p>
            <a:pPr>
              <a:lnSpc>
                <a:spcPct val="120000"/>
              </a:lnSpc>
              <a:defRPr sz="2600">
                <a:solidFill>
                  <a:srgbClr val="FFFFFF"/>
                </a:solidFill>
                <a:latin typeface="InterV_Medium"/>
                <a:ea typeface="InterV_Medium"/>
                <a:cs typeface="InterV_Medium"/>
                <a:sym typeface="InterV_Medium"/>
              </a:defRPr>
            </a:pPr>
            <a:r>
              <a:t>Сведения о собственниках помещений, площади помещений</a:t>
            </a:r>
          </a:p>
        </p:txBody>
      </p:sp>
      <p:sp>
        <p:nvSpPr>
          <p:cNvPr id="227" name="Rectangle"/>
          <p:cNvSpPr/>
          <p:nvPr/>
        </p:nvSpPr>
        <p:spPr>
          <a:xfrm>
            <a:off x="18269290" y="8430295"/>
            <a:ext cx="5263445" cy="2553031"/>
          </a:xfrm>
          <a:prstGeom prst="rect">
            <a:avLst/>
          </a:prstGeom>
          <a:ln w="38100">
            <a:solidFill>
              <a:srgbClr val="0A9FEB"/>
            </a:solidFill>
            <a:miter lim="400000"/>
          </a:ln>
        </p:spPr>
        <p:txBody>
          <a:bodyPr tIns="91439" bIns="91439" anchor="ctr"/>
          <a:lstStyle/>
          <a:p>
            <a:endParaRPr/>
          </a:p>
        </p:txBody>
      </p:sp>
      <p:sp>
        <p:nvSpPr>
          <p:cNvPr id="228" name="TextBox 4"/>
          <p:cNvSpPr txBox="1"/>
          <p:nvPr/>
        </p:nvSpPr>
        <p:spPr>
          <a:xfrm>
            <a:off x="18398555" y="8629850"/>
            <a:ext cx="6400144" cy="215392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spAutoFit/>
          </a:bodyPr>
          <a:lstStyle/>
          <a:p>
            <a:pPr>
              <a:defRPr sz="3300" b="1">
                <a:solidFill>
                  <a:srgbClr val="FFFFFF"/>
                </a:solidFill>
                <a:latin typeface="InterV_Bold"/>
                <a:ea typeface="InterV_Bold"/>
                <a:cs typeface="InterV_Bold"/>
                <a:sym typeface="InterV_Bold"/>
              </a:defRPr>
            </a:pPr>
            <a:r>
              <a:t>Федеральная</a:t>
            </a:r>
            <a:br/>
            <a:r>
              <a:t>миграционная служба</a:t>
            </a:r>
          </a:p>
          <a:p>
            <a:pPr>
              <a:lnSpc>
                <a:spcPct val="120000"/>
              </a:lnSpc>
              <a:spcBef>
                <a:spcPts val="700"/>
              </a:spcBef>
              <a:defRPr sz="2600">
                <a:solidFill>
                  <a:srgbClr val="FFFFFF"/>
                </a:solidFill>
                <a:latin typeface="InterV_Medium"/>
                <a:ea typeface="InterV_Medium"/>
                <a:cs typeface="InterV_Medium"/>
                <a:sym typeface="InterV_Medium"/>
              </a:defRPr>
            </a:pPr>
            <a:r>
              <a:t>Сведения о </a:t>
            </a:r>
            <a:br/>
            <a:r>
              <a:t>зарегистрированных лицах</a:t>
            </a:r>
          </a:p>
        </p:txBody>
      </p:sp>
      <p:sp>
        <p:nvSpPr>
          <p:cNvPr id="229" name="Rectangle"/>
          <p:cNvSpPr/>
          <p:nvPr/>
        </p:nvSpPr>
        <p:spPr>
          <a:xfrm>
            <a:off x="18243890" y="3623545"/>
            <a:ext cx="5263445" cy="2553032"/>
          </a:xfrm>
          <a:prstGeom prst="rect">
            <a:avLst/>
          </a:prstGeom>
          <a:ln w="38100">
            <a:solidFill>
              <a:srgbClr val="0A9FEB"/>
            </a:solidFill>
            <a:miter lim="400000"/>
          </a:ln>
        </p:spPr>
        <p:txBody>
          <a:bodyPr tIns="91439" bIns="91439" anchor="ctr"/>
          <a:lstStyle/>
          <a:p>
            <a:endParaRPr/>
          </a:p>
        </p:txBody>
      </p:sp>
      <p:sp>
        <p:nvSpPr>
          <p:cNvPr id="230" name="Line"/>
          <p:cNvSpPr/>
          <p:nvPr/>
        </p:nvSpPr>
        <p:spPr>
          <a:xfrm flipH="1">
            <a:off x="15544638" y="5334000"/>
            <a:ext cx="2705552" cy="0"/>
          </a:xfrm>
          <a:prstGeom prst="line">
            <a:avLst/>
          </a:prstGeom>
          <a:ln w="25400" cap="rnd">
            <a:solidFill>
              <a:srgbClr val="FFF86B"/>
            </a:solidFill>
            <a:headEnd type="triangle"/>
            <a:tailEnd type="triangle"/>
          </a:ln>
        </p:spPr>
        <p:txBody>
          <a:bodyPr tIns="91439" bIns="9143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1" name="Line"/>
          <p:cNvSpPr/>
          <p:nvPr/>
        </p:nvSpPr>
        <p:spPr>
          <a:xfrm flipH="1">
            <a:off x="15544638" y="8890000"/>
            <a:ext cx="2705552" cy="0"/>
          </a:xfrm>
          <a:prstGeom prst="line">
            <a:avLst/>
          </a:prstGeom>
          <a:ln w="25400" cap="rnd">
            <a:solidFill>
              <a:srgbClr val="FFF86B"/>
            </a:solidFill>
            <a:headEnd type="triangle"/>
            <a:tailEnd type="triangle"/>
          </a:ln>
        </p:spPr>
        <p:txBody>
          <a:bodyPr tIns="91439" bIns="9143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2" name="Line"/>
          <p:cNvSpPr/>
          <p:nvPr/>
        </p:nvSpPr>
        <p:spPr>
          <a:xfrm flipV="1">
            <a:off x="12166600" y="9220200"/>
            <a:ext cx="1" cy="1271883"/>
          </a:xfrm>
          <a:prstGeom prst="line">
            <a:avLst/>
          </a:prstGeom>
          <a:ln w="25400" cap="rnd">
            <a:solidFill>
              <a:srgbClr val="FFF86B"/>
            </a:solidFill>
            <a:headEnd type="triangle"/>
            <a:tailEnd type="triangle"/>
          </a:ln>
        </p:spPr>
        <p:txBody>
          <a:bodyPr tIns="91439" bIns="9143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236" name="Group"/>
          <p:cNvGrpSpPr/>
          <p:nvPr/>
        </p:nvGrpSpPr>
        <p:grpSpPr>
          <a:xfrm>
            <a:off x="18916600" y="11518899"/>
            <a:ext cx="4864696" cy="1636714"/>
            <a:chOff x="0" y="0"/>
            <a:chExt cx="4864694" cy="1636712"/>
          </a:xfrm>
        </p:grpSpPr>
        <p:pic>
          <p:nvPicPr>
            <p:cNvPr id="233" name="Лого.ЦСИ.png" descr="Лого.ЦСИ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9257" t="78326" r="55275" b="13900"/>
            <a:stretch>
              <a:fillRect/>
            </a:stretch>
          </p:blipFill>
          <p:spPr>
            <a:xfrm>
              <a:off x="0" y="570557"/>
              <a:ext cx="4864695" cy="10661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34" name="Rectangle"/>
            <p:cNvSpPr/>
            <p:nvPr/>
          </p:nvSpPr>
          <p:spPr>
            <a:xfrm>
              <a:off x="33337" y="248245"/>
              <a:ext cx="3579863" cy="640755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endParaRPr/>
            </a:p>
          </p:txBody>
        </p:sp>
        <p:sp>
          <p:nvSpPr>
            <p:cNvPr id="235" name="Rectangle"/>
            <p:cNvSpPr/>
            <p:nvPr/>
          </p:nvSpPr>
          <p:spPr>
            <a:xfrm>
              <a:off x="12253" y="0"/>
              <a:ext cx="1848347" cy="1270000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Целевая схема работы платежных сервисов с ЕФ ИРЦ"/>
          <p:cNvSpPr txBox="1"/>
          <p:nvPr/>
        </p:nvSpPr>
        <p:spPr>
          <a:xfrm>
            <a:off x="729849" y="318363"/>
            <a:ext cx="22924301" cy="1213856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spAutoFit/>
          </a:bodyPr>
          <a:lstStyle>
            <a:lvl1pPr>
              <a:lnSpc>
                <a:spcPct val="110000"/>
              </a:lnSpc>
              <a:defRPr sz="6400" b="1">
                <a:solidFill>
                  <a:srgbClr val="FFFFFF"/>
                </a:solidFill>
                <a:latin typeface="InterV_Bold"/>
                <a:ea typeface="InterV_Bold"/>
                <a:cs typeface="InterV_Bold"/>
                <a:sym typeface="InterV_Bold"/>
              </a:defRPr>
            </a:lvl1pPr>
          </a:lstStyle>
          <a:p>
            <a:r>
              <a:rPr lang="en-US" dirty="0"/>
              <a:t>II </a:t>
            </a:r>
            <a:r>
              <a:rPr lang="ru-RU" dirty="0"/>
              <a:t>этап: Внедрение модуля расчетов в ГИС ЖКХ</a:t>
            </a:r>
            <a:endParaRPr dirty="0"/>
          </a:p>
        </p:txBody>
      </p:sp>
      <p:grpSp>
        <p:nvGrpSpPr>
          <p:cNvPr id="173" name="Group"/>
          <p:cNvGrpSpPr/>
          <p:nvPr/>
        </p:nvGrpSpPr>
        <p:grpSpPr>
          <a:xfrm>
            <a:off x="18916600" y="11518899"/>
            <a:ext cx="4864696" cy="1636714"/>
            <a:chOff x="0" y="0"/>
            <a:chExt cx="4864694" cy="1636712"/>
          </a:xfrm>
        </p:grpSpPr>
        <p:pic>
          <p:nvPicPr>
            <p:cNvPr id="170" name="Лого.ЦСИ.png" descr="Лого.ЦСИ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9257" t="78326" r="55275" b="13900"/>
            <a:stretch>
              <a:fillRect/>
            </a:stretch>
          </p:blipFill>
          <p:spPr>
            <a:xfrm>
              <a:off x="0" y="570557"/>
              <a:ext cx="4864695" cy="10661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71" name="Rectangle"/>
            <p:cNvSpPr/>
            <p:nvPr/>
          </p:nvSpPr>
          <p:spPr>
            <a:xfrm>
              <a:off x="33337" y="248245"/>
              <a:ext cx="3579863" cy="640755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endParaRPr/>
            </a:p>
          </p:txBody>
        </p:sp>
        <p:sp>
          <p:nvSpPr>
            <p:cNvPr id="172" name="Rectangle"/>
            <p:cNvSpPr/>
            <p:nvPr/>
          </p:nvSpPr>
          <p:spPr>
            <a:xfrm>
              <a:off x="12253" y="0"/>
              <a:ext cx="1848347" cy="1270000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endParaRPr/>
            </a:p>
          </p:txBody>
        </p:sp>
      </p:grpSp>
      <p:pic>
        <p:nvPicPr>
          <p:cNvPr id="174" name="d41aa1d4440fd75908dc1030131ec307.png" descr="d41aa1d4440fd75908dc1030131ec307.png"/>
          <p:cNvPicPr>
            <a:picLocks noChangeAspect="1"/>
          </p:cNvPicPr>
          <p:nvPr/>
        </p:nvPicPr>
        <p:blipFill>
          <a:blip r:embed="rId3">
            <a:extLst/>
          </a:blip>
          <a:srcRect l="10468" t="13406" r="10468" b="13406"/>
          <a:stretch>
            <a:fillRect/>
          </a:stretch>
        </p:blipFill>
        <p:spPr>
          <a:xfrm>
            <a:off x="1314776" y="2870561"/>
            <a:ext cx="3646479" cy="2808855"/>
          </a:xfrm>
          <a:prstGeom prst="rect">
            <a:avLst/>
          </a:prstGeom>
          <a:ln w="38100">
            <a:solidFill>
              <a:srgbClr val="0A9FEB"/>
            </a:solidFill>
            <a:miter lim="400000"/>
          </a:ln>
        </p:spPr>
      </p:pic>
      <p:sp>
        <p:nvSpPr>
          <p:cNvPr id="175" name="Население…"/>
          <p:cNvSpPr txBox="1"/>
          <p:nvPr/>
        </p:nvSpPr>
        <p:spPr>
          <a:xfrm>
            <a:off x="16252329" y="2930993"/>
            <a:ext cx="4410614" cy="100965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 anchor="ctr">
            <a:spAutoFit/>
          </a:bodyPr>
          <a:lstStyle/>
          <a:p>
            <a:pPr>
              <a:lnSpc>
                <a:spcPct val="110000"/>
              </a:lnSpc>
              <a:defRPr sz="2600">
                <a:solidFill>
                  <a:srgbClr val="FFFFFF"/>
                </a:solidFill>
                <a:latin typeface="InterV_Medium"/>
                <a:ea typeface="InterV_Medium"/>
                <a:cs typeface="InterV_Medium"/>
                <a:sym typeface="InterV_Medium"/>
              </a:defRPr>
            </a:pPr>
            <a:r>
              <a:t>Население</a:t>
            </a:r>
          </a:p>
          <a:p>
            <a:pPr>
              <a:lnSpc>
                <a:spcPct val="110000"/>
              </a:lnSpc>
              <a:defRPr sz="2600">
                <a:solidFill>
                  <a:srgbClr val="FFFFFF"/>
                </a:solidFill>
                <a:latin typeface="InterV_Medium"/>
                <a:ea typeface="InterV_Medium"/>
                <a:cs typeface="InterV_Medium"/>
                <a:sym typeface="InterV_Medium"/>
              </a:defRPr>
            </a:pPr>
            <a:r>
              <a:t>МКД, ИЖС</a:t>
            </a:r>
          </a:p>
        </p:txBody>
      </p:sp>
      <p:sp>
        <p:nvSpPr>
          <p:cNvPr id="176" name="Прочие потребители"/>
          <p:cNvSpPr txBox="1"/>
          <p:nvPr/>
        </p:nvSpPr>
        <p:spPr>
          <a:xfrm>
            <a:off x="16252329" y="4394206"/>
            <a:ext cx="4410614" cy="5765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 anchor="ctr">
            <a:spAutoFit/>
          </a:bodyPr>
          <a:lstStyle>
            <a:lvl1pPr>
              <a:lnSpc>
                <a:spcPct val="110000"/>
              </a:lnSpc>
              <a:defRPr sz="2600">
                <a:solidFill>
                  <a:srgbClr val="FFFFFF"/>
                </a:solidFill>
                <a:latin typeface="InterV_Medium"/>
                <a:ea typeface="InterV_Medium"/>
                <a:cs typeface="InterV_Medium"/>
                <a:sym typeface="InterV_Medium"/>
              </a:defRPr>
            </a:lvl1pPr>
          </a:lstStyle>
          <a:p>
            <a:r>
              <a:t>Прочие потребители</a:t>
            </a:r>
          </a:p>
        </p:txBody>
      </p:sp>
      <p:sp>
        <p:nvSpPr>
          <p:cNvPr id="177" name="TextBox 80"/>
          <p:cNvSpPr txBox="1"/>
          <p:nvPr/>
        </p:nvSpPr>
        <p:spPr>
          <a:xfrm>
            <a:off x="15588480" y="1760516"/>
            <a:ext cx="5052512" cy="7543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spAutoFit/>
          </a:bodyPr>
          <a:lstStyle>
            <a:lvl1pPr>
              <a:defRPr sz="3700" b="1">
                <a:solidFill>
                  <a:srgbClr val="FFFFFF"/>
                </a:solidFill>
                <a:latin typeface="InterV_Bold"/>
                <a:ea typeface="InterV_Bold"/>
                <a:cs typeface="InterV_Bold"/>
                <a:sym typeface="InterV_Bold"/>
              </a:defRPr>
            </a:lvl1pPr>
          </a:lstStyle>
          <a:p>
            <a:r>
              <a:t>Потребители</a:t>
            </a:r>
          </a:p>
        </p:txBody>
      </p:sp>
      <p:sp>
        <p:nvSpPr>
          <p:cNvPr id="178" name="МОДУЛЬ…"/>
          <p:cNvSpPr txBox="1"/>
          <p:nvPr/>
        </p:nvSpPr>
        <p:spPr>
          <a:xfrm>
            <a:off x="1636877" y="6361412"/>
            <a:ext cx="2991866" cy="1158242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 anchor="ctr">
            <a:spAutoFit/>
          </a:bodyPr>
          <a:lstStyle/>
          <a:p>
            <a:pPr>
              <a:lnSpc>
                <a:spcPct val="120000"/>
              </a:lnSpc>
              <a:defRPr b="1">
                <a:solidFill>
                  <a:srgbClr val="FFFFFF"/>
                </a:solidFill>
                <a:latin typeface="InterV_Bold"/>
                <a:ea typeface="InterV_Bold"/>
                <a:cs typeface="InterV_Bold"/>
                <a:sym typeface="InterV_Bold"/>
              </a:defRPr>
            </a:pPr>
            <a:r>
              <a:rPr dirty="0"/>
              <a:t>МОДУЛЬ </a:t>
            </a:r>
          </a:p>
          <a:p>
            <a:pPr>
              <a:lnSpc>
                <a:spcPct val="120000"/>
              </a:lnSpc>
              <a:defRPr sz="2000" b="1">
                <a:solidFill>
                  <a:srgbClr val="FFFFFF"/>
                </a:solidFill>
                <a:latin typeface="InterV_Bold"/>
                <a:ea typeface="InterV_Bold"/>
                <a:cs typeface="InterV_Bold"/>
                <a:sym typeface="InterV_Bold"/>
              </a:defRPr>
            </a:pPr>
            <a:r>
              <a:rPr dirty="0" err="1"/>
              <a:t>Расчет</a:t>
            </a:r>
            <a:r>
              <a:rPr dirty="0"/>
              <a:t> </a:t>
            </a:r>
            <a:r>
              <a:rPr dirty="0" err="1"/>
              <a:t>платы</a:t>
            </a:r>
            <a:r>
              <a:rPr dirty="0"/>
              <a:t> </a:t>
            </a:r>
            <a:r>
              <a:rPr dirty="0" err="1"/>
              <a:t>за</a:t>
            </a:r>
            <a:r>
              <a:rPr dirty="0"/>
              <a:t> ЖКУ</a:t>
            </a:r>
          </a:p>
        </p:txBody>
      </p:sp>
      <p:sp>
        <p:nvSpPr>
          <p:cNvPr id="179" name="Спецсчёт ЕФ ИРЦ…"/>
          <p:cNvSpPr txBox="1"/>
          <p:nvPr/>
        </p:nvSpPr>
        <p:spPr>
          <a:xfrm>
            <a:off x="6065300" y="9058587"/>
            <a:ext cx="4382393" cy="143764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spAutoFit/>
          </a:bodyPr>
          <a:lstStyle/>
          <a:p>
            <a:pPr>
              <a:lnSpc>
                <a:spcPct val="110000"/>
              </a:lnSpc>
              <a:defRPr b="1">
                <a:solidFill>
                  <a:srgbClr val="FFFFFF"/>
                </a:solidFill>
                <a:latin typeface="InterV_Bold"/>
                <a:ea typeface="InterV_Bold"/>
                <a:cs typeface="InterV_Bold"/>
                <a:sym typeface="InterV_Bold"/>
              </a:defRPr>
            </a:pPr>
            <a:r>
              <a:t>Спецсчёт ЕФ ИРЦ</a:t>
            </a:r>
          </a:p>
          <a:p>
            <a:pPr>
              <a:lnSpc>
                <a:spcPct val="110000"/>
              </a:lnSpc>
              <a:defRPr sz="2000" b="1">
                <a:solidFill>
                  <a:srgbClr val="FFFFFF"/>
                </a:solidFill>
                <a:latin typeface="InterV_Bold"/>
                <a:ea typeface="InterV_Bold"/>
                <a:cs typeface="InterV_Bold"/>
                <a:sym typeface="InterV_Bold"/>
              </a:defRPr>
            </a:pPr>
            <a:r>
              <a:t>Расщепление и перечисление получателям средств</a:t>
            </a:r>
          </a:p>
        </p:txBody>
      </p:sp>
      <p:sp>
        <p:nvSpPr>
          <p:cNvPr id="180" name="TextBox 139"/>
          <p:cNvSpPr txBox="1"/>
          <p:nvPr/>
        </p:nvSpPr>
        <p:spPr>
          <a:xfrm>
            <a:off x="8482863" y="5687045"/>
            <a:ext cx="3100715" cy="5765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spAutoFit/>
          </a:bodyPr>
          <a:lstStyle>
            <a:lvl1pPr>
              <a:defRPr sz="2600" b="1">
                <a:solidFill>
                  <a:srgbClr val="FFFFFF"/>
                </a:solidFill>
                <a:latin typeface="InterV_Semi-Bold"/>
                <a:ea typeface="InterV_Semi-Bold"/>
                <a:cs typeface="InterV_Semi-Bold"/>
                <a:sym typeface="InterV_Semi-Bold"/>
              </a:defRPr>
            </a:lvl1pPr>
          </a:lstStyle>
          <a:p>
            <a:r>
              <a:rPr dirty="0"/>
              <a:t>ОПД </a:t>
            </a:r>
            <a:r>
              <a:rPr dirty="0" err="1"/>
              <a:t>передача</a:t>
            </a:r>
            <a:endParaRPr dirty="0"/>
          </a:p>
        </p:txBody>
      </p:sp>
      <p:sp>
        <p:nvSpPr>
          <p:cNvPr id="181" name="TextBox 140"/>
          <p:cNvSpPr txBox="1"/>
          <p:nvPr/>
        </p:nvSpPr>
        <p:spPr>
          <a:xfrm>
            <a:off x="6305150" y="6731202"/>
            <a:ext cx="8041657" cy="5765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spAutoFit/>
          </a:bodyPr>
          <a:lstStyle>
            <a:lvl1pPr>
              <a:defRPr sz="2600" b="1">
                <a:solidFill>
                  <a:srgbClr val="FFFFFF"/>
                </a:solidFill>
                <a:latin typeface="InterV_Semi-Bold"/>
                <a:ea typeface="InterV_Semi-Bold"/>
                <a:cs typeface="InterV_Semi-Bold"/>
                <a:sym typeface="InterV_Semi-Bold"/>
              </a:defRPr>
            </a:lvl1pPr>
          </a:lstStyle>
          <a:p>
            <a:r>
              <a:t>Передача информации для приёма платежей</a:t>
            </a:r>
          </a:p>
        </p:txBody>
      </p:sp>
      <p:sp>
        <p:nvSpPr>
          <p:cNvPr id="182" name="TextBox 142"/>
          <p:cNvSpPr txBox="1"/>
          <p:nvPr/>
        </p:nvSpPr>
        <p:spPr>
          <a:xfrm>
            <a:off x="21608195" y="6352613"/>
            <a:ext cx="5034446" cy="13639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spAutoFit/>
          </a:bodyPr>
          <a:lstStyle/>
          <a:p>
            <a:pPr>
              <a:defRPr sz="2600" b="1">
                <a:solidFill>
                  <a:srgbClr val="FFFFFF"/>
                </a:solidFill>
                <a:latin typeface="InterV_Semi-Bold"/>
                <a:ea typeface="InterV_Semi-Bold"/>
                <a:cs typeface="InterV_Semi-Bold"/>
                <a:sym typeface="InterV_Semi-Bold"/>
              </a:defRPr>
            </a:pPr>
            <a:r>
              <a:t>Денежные</a:t>
            </a:r>
            <a:br/>
            <a:r>
              <a:t>средства, </a:t>
            </a:r>
            <a:br/>
            <a:r>
              <a:t>оплата</a:t>
            </a:r>
          </a:p>
        </p:txBody>
      </p:sp>
      <p:sp>
        <p:nvSpPr>
          <p:cNvPr id="183" name="TextBox 160"/>
          <p:cNvSpPr txBox="1"/>
          <p:nvPr/>
        </p:nvSpPr>
        <p:spPr>
          <a:xfrm>
            <a:off x="10781462" y="8849619"/>
            <a:ext cx="5336268" cy="9702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spAutoFit/>
          </a:bodyPr>
          <a:lstStyle>
            <a:lvl1pPr>
              <a:defRPr sz="2600" b="1">
                <a:solidFill>
                  <a:srgbClr val="FFFFFF"/>
                </a:solidFill>
                <a:latin typeface="InterV_Semi-Bold"/>
                <a:ea typeface="InterV_Semi-Bold"/>
                <a:cs typeface="InterV_Semi-Bold"/>
                <a:sym typeface="InterV_Semi-Bold"/>
              </a:defRPr>
            </a:lvl1pPr>
          </a:lstStyle>
          <a:p>
            <a:r>
              <a:rPr dirty="0" err="1"/>
              <a:t>Перечисление</a:t>
            </a:r>
            <a:r>
              <a:rPr dirty="0"/>
              <a:t> </a:t>
            </a:r>
            <a:r>
              <a:rPr dirty="0" err="1"/>
              <a:t>поступивших</a:t>
            </a:r>
            <a:r>
              <a:rPr dirty="0"/>
              <a:t> </a:t>
            </a:r>
            <a:r>
              <a:rPr dirty="0" err="1"/>
              <a:t>от</a:t>
            </a:r>
            <a:r>
              <a:rPr dirty="0"/>
              <a:t> </a:t>
            </a:r>
            <a:r>
              <a:rPr dirty="0" err="1"/>
              <a:t>потребителей</a:t>
            </a:r>
            <a:r>
              <a:rPr dirty="0"/>
              <a:t> </a:t>
            </a:r>
            <a:r>
              <a:rPr dirty="0" err="1"/>
              <a:t>платежей</a:t>
            </a:r>
            <a:endParaRPr dirty="0"/>
          </a:p>
        </p:txBody>
      </p:sp>
      <p:sp>
        <p:nvSpPr>
          <p:cNvPr id="184" name="Пользователи расчётного модуля:  УО, РСО, РО, ОМСУ"/>
          <p:cNvSpPr txBox="1"/>
          <p:nvPr/>
        </p:nvSpPr>
        <p:spPr>
          <a:xfrm>
            <a:off x="1531959" y="8638798"/>
            <a:ext cx="3311663" cy="139192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spAutoFit/>
          </a:bodyPr>
          <a:lstStyle/>
          <a:p>
            <a:pPr>
              <a:lnSpc>
                <a:spcPct val="120000"/>
              </a:lnSpc>
              <a:defRPr sz="2300" b="1">
                <a:solidFill>
                  <a:srgbClr val="FFFFFF"/>
                </a:solidFill>
                <a:latin typeface="InterV_Bold"/>
                <a:ea typeface="InterV_Bold"/>
                <a:cs typeface="InterV_Bold"/>
                <a:sym typeface="InterV_Bold"/>
              </a:defRPr>
            </a:pPr>
            <a:r>
              <a:rPr dirty="0" err="1"/>
              <a:t>Пользователи</a:t>
            </a:r>
            <a:r>
              <a:rPr dirty="0"/>
              <a:t> </a:t>
            </a:r>
            <a:r>
              <a:rPr dirty="0" err="1"/>
              <a:t>расчётного</a:t>
            </a:r>
            <a:r>
              <a:rPr dirty="0"/>
              <a:t> </a:t>
            </a:r>
            <a:r>
              <a:rPr dirty="0" err="1"/>
              <a:t>модуля</a:t>
            </a:r>
            <a:r>
              <a:rPr dirty="0"/>
              <a:t>: </a:t>
            </a:r>
            <a:br>
              <a:rPr dirty="0"/>
            </a:br>
            <a:r>
              <a:rPr dirty="0"/>
              <a:t>УО, РСО, РО, ОМСУ</a:t>
            </a:r>
          </a:p>
        </p:txBody>
      </p:sp>
      <p:sp>
        <p:nvSpPr>
          <p:cNvPr id="185" name="TextBox 166"/>
          <p:cNvSpPr txBox="1"/>
          <p:nvPr/>
        </p:nvSpPr>
        <p:spPr>
          <a:xfrm>
            <a:off x="2544870" y="11195860"/>
            <a:ext cx="7678011" cy="9702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spAutoFit/>
          </a:bodyPr>
          <a:lstStyle/>
          <a:p>
            <a:pPr>
              <a:defRPr sz="2600" b="1">
                <a:solidFill>
                  <a:srgbClr val="FFFFFF"/>
                </a:solidFill>
                <a:latin typeface="InterV_Semi-Bold"/>
                <a:ea typeface="InterV_Semi-Bold"/>
                <a:cs typeface="InterV_Semi-Bold"/>
                <a:sym typeface="InterV_Semi-Bold"/>
              </a:defRPr>
            </a:pPr>
            <a:r>
              <a:rPr dirty="0" err="1"/>
              <a:t>Перечисление</a:t>
            </a:r>
            <a:r>
              <a:rPr dirty="0"/>
              <a:t> </a:t>
            </a:r>
            <a:r>
              <a:rPr dirty="0" err="1"/>
              <a:t>средств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расчетные</a:t>
            </a:r>
            <a:r>
              <a:rPr dirty="0"/>
              <a:t> </a:t>
            </a:r>
            <a:br>
              <a:rPr dirty="0"/>
            </a:br>
            <a:r>
              <a:rPr dirty="0" err="1"/>
              <a:t>счета</a:t>
            </a:r>
            <a:r>
              <a:rPr dirty="0"/>
              <a:t> </a:t>
            </a:r>
            <a:r>
              <a:rPr dirty="0" err="1"/>
              <a:t>исполнителей</a:t>
            </a:r>
            <a:r>
              <a:rPr dirty="0"/>
              <a:t> </a:t>
            </a:r>
            <a:r>
              <a:rPr dirty="0" err="1"/>
              <a:t>услуг</a:t>
            </a:r>
            <a:r>
              <a:rPr dirty="0"/>
              <a:t> и </a:t>
            </a:r>
            <a:r>
              <a:rPr dirty="0" err="1"/>
              <a:t>работ</a:t>
            </a:r>
            <a:endParaRPr dirty="0"/>
          </a:p>
        </p:txBody>
      </p:sp>
      <p:pic>
        <p:nvPicPr>
          <p:cNvPr id="186" name="Рисунок 6" descr="Рисунок 6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flipH="1">
            <a:off x="4263629" y="6066083"/>
            <a:ext cx="528395" cy="528395"/>
          </a:xfrm>
          <a:prstGeom prst="rect">
            <a:avLst/>
          </a:prstGeom>
          <a:ln w="12700">
            <a:miter lim="400000"/>
          </a:ln>
        </p:spPr>
      </p:pic>
      <p:sp>
        <p:nvSpPr>
          <p:cNvPr id="188" name="Rectangle"/>
          <p:cNvSpPr/>
          <p:nvPr/>
        </p:nvSpPr>
        <p:spPr>
          <a:xfrm>
            <a:off x="1314725" y="5832972"/>
            <a:ext cx="3646590" cy="2287632"/>
          </a:xfrm>
          <a:prstGeom prst="rect">
            <a:avLst/>
          </a:prstGeom>
          <a:ln w="38100">
            <a:solidFill>
              <a:srgbClr val="0A9FEB"/>
            </a:solidFill>
            <a:miter lim="400000"/>
          </a:ln>
        </p:spPr>
        <p:txBody>
          <a:bodyPr tIns="91439" bIns="91439" anchor="ctr"/>
          <a:lstStyle/>
          <a:p>
            <a:endParaRPr/>
          </a:p>
        </p:txBody>
      </p:sp>
      <p:sp>
        <p:nvSpPr>
          <p:cNvPr id="190" name="Rectangle"/>
          <p:cNvSpPr/>
          <p:nvPr/>
        </p:nvSpPr>
        <p:spPr>
          <a:xfrm>
            <a:off x="1314725" y="8292743"/>
            <a:ext cx="3646590" cy="2223281"/>
          </a:xfrm>
          <a:prstGeom prst="rect">
            <a:avLst/>
          </a:prstGeom>
          <a:ln w="38100">
            <a:solidFill>
              <a:srgbClr val="0A9FEB"/>
            </a:solidFill>
            <a:miter lim="400000"/>
          </a:ln>
        </p:spPr>
        <p:txBody>
          <a:bodyPr tIns="91439" bIns="91439" anchor="ctr"/>
          <a:lstStyle/>
          <a:p>
            <a:endParaRPr/>
          </a:p>
        </p:txBody>
      </p:sp>
      <p:sp>
        <p:nvSpPr>
          <p:cNvPr id="191" name="Rectangle"/>
          <p:cNvSpPr/>
          <p:nvPr/>
        </p:nvSpPr>
        <p:spPr>
          <a:xfrm>
            <a:off x="5950225" y="9038792"/>
            <a:ext cx="4612543" cy="1477232"/>
          </a:xfrm>
          <a:prstGeom prst="rect">
            <a:avLst/>
          </a:prstGeom>
          <a:ln w="38100">
            <a:solidFill>
              <a:srgbClr val="0A9FEB"/>
            </a:solidFill>
            <a:miter lim="400000"/>
          </a:ln>
        </p:spPr>
        <p:txBody>
          <a:bodyPr tIns="91439" bIns="91439" anchor="ctr"/>
          <a:lstStyle/>
          <a:p>
            <a:endParaRPr/>
          </a:p>
        </p:txBody>
      </p:sp>
      <p:sp>
        <p:nvSpPr>
          <p:cNvPr id="192" name="Line"/>
          <p:cNvSpPr/>
          <p:nvPr/>
        </p:nvSpPr>
        <p:spPr>
          <a:xfrm>
            <a:off x="20682694" y="4044943"/>
            <a:ext cx="713157" cy="59945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21600" y="0"/>
                </a:lnTo>
                <a:lnTo>
                  <a:pt x="11203" y="0"/>
                </a:lnTo>
                <a:lnTo>
                  <a:pt x="807" y="0"/>
                </a:lnTo>
              </a:path>
            </a:pathLst>
          </a:custGeom>
          <a:ln w="25400" cap="rnd">
            <a:solidFill>
              <a:srgbClr val="FFF86B"/>
            </a:solidFill>
            <a:headEnd type="triangle"/>
          </a:ln>
        </p:spPr>
        <p:txBody>
          <a:bodyPr tIns="91439" bIns="9143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3" name="Мобильный банк"/>
          <p:cNvSpPr txBox="1"/>
          <p:nvPr/>
        </p:nvSpPr>
        <p:spPr>
          <a:xfrm>
            <a:off x="16317374" y="6746313"/>
            <a:ext cx="4410613" cy="5765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 anchor="ctr">
            <a:spAutoFit/>
          </a:bodyPr>
          <a:lstStyle>
            <a:lvl1pPr>
              <a:lnSpc>
                <a:spcPct val="110000"/>
              </a:lnSpc>
              <a:defRPr sz="2600">
                <a:solidFill>
                  <a:srgbClr val="FFFFFF"/>
                </a:solidFill>
                <a:latin typeface="InterV_Medium"/>
                <a:ea typeface="InterV_Medium"/>
                <a:cs typeface="InterV_Medium"/>
                <a:sym typeface="InterV_Medium"/>
              </a:defRPr>
            </a:lvl1pPr>
          </a:lstStyle>
          <a:p>
            <a:r>
              <a:t>Мобильный банк</a:t>
            </a:r>
          </a:p>
        </p:txBody>
      </p:sp>
      <p:sp>
        <p:nvSpPr>
          <p:cNvPr id="194" name="Офисы, АТМ, терминалы банка"/>
          <p:cNvSpPr txBox="1"/>
          <p:nvPr/>
        </p:nvSpPr>
        <p:spPr>
          <a:xfrm>
            <a:off x="16317374" y="7744800"/>
            <a:ext cx="4410615" cy="100965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 anchor="ctr">
            <a:spAutoFit/>
          </a:bodyPr>
          <a:lstStyle/>
          <a:p>
            <a:pPr>
              <a:lnSpc>
                <a:spcPct val="110000"/>
              </a:lnSpc>
              <a:defRPr sz="2600">
                <a:solidFill>
                  <a:srgbClr val="FFFFFF"/>
                </a:solidFill>
                <a:latin typeface="InterV_Medium"/>
                <a:ea typeface="InterV_Medium"/>
                <a:cs typeface="InterV_Medium"/>
                <a:sym typeface="InterV_Medium"/>
              </a:defRPr>
            </a:pPr>
            <a:r>
              <a:t>Офисы, АТМ,</a:t>
            </a:r>
            <a:br/>
            <a:r>
              <a:t>терминалы банка</a:t>
            </a:r>
          </a:p>
        </p:txBody>
      </p:sp>
      <p:sp>
        <p:nvSpPr>
          <p:cNvPr id="195" name="Переводы по картам"/>
          <p:cNvSpPr txBox="1"/>
          <p:nvPr/>
        </p:nvSpPr>
        <p:spPr>
          <a:xfrm>
            <a:off x="16317374" y="9176357"/>
            <a:ext cx="4410613" cy="5765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 anchor="ctr">
            <a:spAutoFit/>
          </a:bodyPr>
          <a:lstStyle>
            <a:lvl1pPr>
              <a:lnSpc>
                <a:spcPct val="110000"/>
              </a:lnSpc>
              <a:defRPr sz="2600">
                <a:solidFill>
                  <a:srgbClr val="FFFFFF"/>
                </a:solidFill>
                <a:latin typeface="InterV_Medium"/>
                <a:ea typeface="InterV_Medium"/>
                <a:cs typeface="InterV_Medium"/>
                <a:sym typeface="InterV_Medium"/>
              </a:defRPr>
            </a:lvl1pPr>
          </a:lstStyle>
          <a:p>
            <a:r>
              <a:t>Переводы по картам</a:t>
            </a:r>
          </a:p>
        </p:txBody>
      </p:sp>
      <p:sp>
        <p:nvSpPr>
          <p:cNvPr id="196" name="Система быстрых платежей"/>
          <p:cNvSpPr txBox="1"/>
          <p:nvPr/>
        </p:nvSpPr>
        <p:spPr>
          <a:xfrm>
            <a:off x="16317374" y="10174844"/>
            <a:ext cx="4410615" cy="100965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 anchor="ctr">
            <a:spAutoFit/>
          </a:bodyPr>
          <a:lstStyle>
            <a:lvl1pPr>
              <a:lnSpc>
                <a:spcPct val="110000"/>
              </a:lnSpc>
              <a:defRPr sz="2600">
                <a:solidFill>
                  <a:srgbClr val="FFFFFF"/>
                </a:solidFill>
                <a:latin typeface="InterV_Medium"/>
                <a:ea typeface="InterV_Medium"/>
                <a:cs typeface="InterV_Medium"/>
                <a:sym typeface="InterV_Medium"/>
              </a:defRPr>
            </a:lvl1pPr>
          </a:lstStyle>
          <a:p>
            <a:r>
              <a:t>Система быстрых платежей</a:t>
            </a:r>
          </a:p>
        </p:txBody>
      </p:sp>
      <p:sp>
        <p:nvSpPr>
          <p:cNvPr id="197" name="TextBox 75"/>
          <p:cNvSpPr txBox="1"/>
          <p:nvPr/>
        </p:nvSpPr>
        <p:spPr>
          <a:xfrm>
            <a:off x="15697055" y="5425959"/>
            <a:ext cx="5052512" cy="7543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spAutoFit/>
          </a:bodyPr>
          <a:lstStyle>
            <a:lvl1pPr>
              <a:defRPr sz="3700" b="1">
                <a:solidFill>
                  <a:srgbClr val="FFFFFF"/>
                </a:solidFill>
                <a:latin typeface="InterV_Bold"/>
                <a:ea typeface="InterV_Bold"/>
                <a:cs typeface="InterV_Bold"/>
                <a:sym typeface="InterV_Bold"/>
              </a:defRPr>
            </a:lvl1pPr>
          </a:lstStyle>
          <a:p>
            <a:r>
              <a:t>Сборщики</a:t>
            </a:r>
          </a:p>
        </p:txBody>
      </p:sp>
      <p:sp>
        <p:nvSpPr>
          <p:cNvPr id="198" name="Платежные  агенты, почта"/>
          <p:cNvSpPr txBox="1"/>
          <p:nvPr/>
        </p:nvSpPr>
        <p:spPr>
          <a:xfrm>
            <a:off x="16317374" y="11389866"/>
            <a:ext cx="4410615" cy="100965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 anchor="ctr">
            <a:spAutoFit/>
          </a:bodyPr>
          <a:lstStyle/>
          <a:p>
            <a:pPr>
              <a:lnSpc>
                <a:spcPct val="110000"/>
              </a:lnSpc>
              <a:defRPr sz="2600">
                <a:solidFill>
                  <a:srgbClr val="FFFFFF"/>
                </a:solidFill>
                <a:latin typeface="InterV_Medium"/>
                <a:ea typeface="InterV_Medium"/>
                <a:cs typeface="InterV_Medium"/>
                <a:sym typeface="InterV_Medium"/>
              </a:defRPr>
            </a:pPr>
            <a:r>
              <a:t>Платежные </a:t>
            </a:r>
            <a:br/>
            <a:r>
              <a:t>агенты, почта</a:t>
            </a:r>
          </a:p>
        </p:txBody>
      </p:sp>
      <p:sp>
        <p:nvSpPr>
          <p:cNvPr id="199" name="Rectangle"/>
          <p:cNvSpPr/>
          <p:nvPr/>
        </p:nvSpPr>
        <p:spPr>
          <a:xfrm>
            <a:off x="15779743" y="6269501"/>
            <a:ext cx="4887137" cy="6405155"/>
          </a:xfrm>
          <a:prstGeom prst="rect">
            <a:avLst/>
          </a:prstGeom>
          <a:ln w="38100">
            <a:solidFill>
              <a:srgbClr val="0A9FEB"/>
            </a:solidFill>
            <a:miter lim="400000"/>
          </a:ln>
        </p:spPr>
        <p:txBody>
          <a:bodyPr tIns="91439" bIns="91439" anchor="ctr"/>
          <a:lstStyle/>
          <a:p>
            <a:endParaRPr/>
          </a:p>
        </p:txBody>
      </p:sp>
      <p:sp>
        <p:nvSpPr>
          <p:cNvPr id="200" name="Rectangle"/>
          <p:cNvSpPr/>
          <p:nvPr/>
        </p:nvSpPr>
        <p:spPr>
          <a:xfrm>
            <a:off x="16037055" y="7747374"/>
            <a:ext cx="4372513" cy="1008381"/>
          </a:xfrm>
          <a:prstGeom prst="rect">
            <a:avLst/>
          </a:prstGeom>
          <a:ln w="38100">
            <a:solidFill>
              <a:srgbClr val="0A9FEB"/>
            </a:solidFill>
            <a:miter lim="400000"/>
          </a:ln>
        </p:spPr>
        <p:txBody>
          <a:bodyPr tIns="91439" bIns="91439" anchor="ctr"/>
          <a:lstStyle/>
          <a:p>
            <a:endParaRPr/>
          </a:p>
        </p:txBody>
      </p:sp>
      <p:sp>
        <p:nvSpPr>
          <p:cNvPr id="201" name="Rectangle"/>
          <p:cNvSpPr/>
          <p:nvPr/>
        </p:nvSpPr>
        <p:spPr>
          <a:xfrm>
            <a:off x="16037055" y="6526860"/>
            <a:ext cx="4372513" cy="1008381"/>
          </a:xfrm>
          <a:prstGeom prst="rect">
            <a:avLst/>
          </a:prstGeom>
          <a:ln w="38100">
            <a:solidFill>
              <a:srgbClr val="0A9FEB"/>
            </a:solidFill>
            <a:miter lim="400000"/>
          </a:ln>
        </p:spPr>
        <p:txBody>
          <a:bodyPr tIns="91439" bIns="91439" anchor="ctr"/>
          <a:lstStyle/>
          <a:p>
            <a:endParaRPr/>
          </a:p>
        </p:txBody>
      </p:sp>
      <p:sp>
        <p:nvSpPr>
          <p:cNvPr id="202" name="Rectangle"/>
          <p:cNvSpPr/>
          <p:nvPr/>
        </p:nvSpPr>
        <p:spPr>
          <a:xfrm>
            <a:off x="16037055" y="8967888"/>
            <a:ext cx="4372513" cy="1008381"/>
          </a:xfrm>
          <a:prstGeom prst="rect">
            <a:avLst/>
          </a:prstGeom>
          <a:ln w="38100">
            <a:solidFill>
              <a:srgbClr val="0A9FEB"/>
            </a:solidFill>
            <a:miter lim="400000"/>
          </a:ln>
        </p:spPr>
        <p:txBody>
          <a:bodyPr tIns="91439" bIns="91439" anchor="ctr"/>
          <a:lstStyle/>
          <a:p>
            <a:endParaRPr/>
          </a:p>
        </p:txBody>
      </p:sp>
      <p:sp>
        <p:nvSpPr>
          <p:cNvPr id="203" name="Rectangle"/>
          <p:cNvSpPr/>
          <p:nvPr/>
        </p:nvSpPr>
        <p:spPr>
          <a:xfrm>
            <a:off x="16037055" y="10188402"/>
            <a:ext cx="4372513" cy="1008381"/>
          </a:xfrm>
          <a:prstGeom prst="rect">
            <a:avLst/>
          </a:prstGeom>
          <a:ln w="38100">
            <a:solidFill>
              <a:srgbClr val="0A9FEB"/>
            </a:solidFill>
            <a:miter lim="400000"/>
          </a:ln>
        </p:spPr>
        <p:txBody>
          <a:bodyPr tIns="91439" bIns="91439" anchor="ctr"/>
          <a:lstStyle/>
          <a:p>
            <a:endParaRPr/>
          </a:p>
        </p:txBody>
      </p:sp>
      <p:sp>
        <p:nvSpPr>
          <p:cNvPr id="204" name="Rectangle"/>
          <p:cNvSpPr/>
          <p:nvPr/>
        </p:nvSpPr>
        <p:spPr>
          <a:xfrm>
            <a:off x="16037055" y="11408916"/>
            <a:ext cx="4372513" cy="1008381"/>
          </a:xfrm>
          <a:prstGeom prst="rect">
            <a:avLst/>
          </a:prstGeom>
          <a:ln w="38100">
            <a:solidFill>
              <a:srgbClr val="0A9FEB"/>
            </a:solidFill>
            <a:miter lim="400000"/>
          </a:ln>
        </p:spPr>
        <p:txBody>
          <a:bodyPr tIns="91439" bIns="91439" anchor="ctr"/>
          <a:lstStyle/>
          <a:p>
            <a:endParaRPr/>
          </a:p>
        </p:txBody>
      </p:sp>
      <p:sp>
        <p:nvSpPr>
          <p:cNvPr id="205" name="Rectangle"/>
          <p:cNvSpPr/>
          <p:nvPr/>
        </p:nvSpPr>
        <p:spPr>
          <a:xfrm>
            <a:off x="15779743" y="2640817"/>
            <a:ext cx="4887137" cy="2758197"/>
          </a:xfrm>
          <a:prstGeom prst="rect">
            <a:avLst/>
          </a:prstGeom>
          <a:ln w="38100">
            <a:solidFill>
              <a:srgbClr val="0A9FEB"/>
            </a:solidFill>
            <a:miter lim="400000"/>
          </a:ln>
        </p:spPr>
        <p:txBody>
          <a:bodyPr tIns="91439" bIns="91439" anchor="ctr"/>
          <a:lstStyle/>
          <a:p>
            <a:endParaRPr/>
          </a:p>
        </p:txBody>
      </p:sp>
      <p:sp>
        <p:nvSpPr>
          <p:cNvPr id="206" name="Rectangle"/>
          <p:cNvSpPr/>
          <p:nvPr/>
        </p:nvSpPr>
        <p:spPr>
          <a:xfrm>
            <a:off x="16088377" y="2950361"/>
            <a:ext cx="4372513" cy="1008381"/>
          </a:xfrm>
          <a:prstGeom prst="rect">
            <a:avLst/>
          </a:prstGeom>
          <a:ln w="38100">
            <a:solidFill>
              <a:srgbClr val="0A9FEB"/>
            </a:solidFill>
            <a:miter lim="400000"/>
          </a:ln>
        </p:spPr>
        <p:txBody>
          <a:bodyPr tIns="91439" bIns="91439" anchor="ctr"/>
          <a:lstStyle/>
          <a:p>
            <a:endParaRPr/>
          </a:p>
        </p:txBody>
      </p:sp>
      <p:sp>
        <p:nvSpPr>
          <p:cNvPr id="207" name="Rectangle"/>
          <p:cNvSpPr/>
          <p:nvPr/>
        </p:nvSpPr>
        <p:spPr>
          <a:xfrm>
            <a:off x="16088377" y="4186979"/>
            <a:ext cx="4372513" cy="1008381"/>
          </a:xfrm>
          <a:prstGeom prst="rect">
            <a:avLst/>
          </a:prstGeom>
          <a:ln w="38100">
            <a:solidFill>
              <a:srgbClr val="0A9FEB"/>
            </a:solidFill>
            <a:miter lim="400000"/>
          </a:ln>
        </p:spPr>
        <p:txBody>
          <a:bodyPr tIns="91439" bIns="91439" anchor="ctr"/>
          <a:lstStyle/>
          <a:p>
            <a:endParaRPr/>
          </a:p>
        </p:txBody>
      </p:sp>
      <p:sp>
        <p:nvSpPr>
          <p:cNvPr id="208" name="Line"/>
          <p:cNvSpPr/>
          <p:nvPr/>
        </p:nvSpPr>
        <p:spPr>
          <a:xfrm>
            <a:off x="12700" y="13398500"/>
            <a:ext cx="24358601" cy="0"/>
          </a:xfrm>
          <a:prstGeom prst="line">
            <a:avLst/>
          </a:prstGeom>
          <a:ln w="88900" cap="rnd">
            <a:solidFill>
              <a:srgbClr val="0AA4F2"/>
            </a:solidFill>
          </a:ln>
        </p:spPr>
        <p:txBody>
          <a:bodyPr tIns="91439" bIns="9143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9" name="Line"/>
          <p:cNvSpPr/>
          <p:nvPr/>
        </p:nvSpPr>
        <p:spPr>
          <a:xfrm>
            <a:off x="4984898" y="4066139"/>
            <a:ext cx="10807257" cy="22876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0296" y="21600"/>
                </a:lnTo>
                <a:lnTo>
                  <a:pt x="20296" y="0"/>
                </a:lnTo>
                <a:lnTo>
                  <a:pt x="21600" y="0"/>
                </a:lnTo>
              </a:path>
            </a:pathLst>
          </a:custGeom>
          <a:ln w="25400" cap="rnd">
            <a:solidFill>
              <a:srgbClr val="FFF86B"/>
            </a:solidFill>
            <a:tailEnd type="triangle"/>
          </a:ln>
        </p:spPr>
        <p:txBody>
          <a:bodyPr tIns="91439" bIns="9143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0" name="Line"/>
          <p:cNvSpPr/>
          <p:nvPr/>
        </p:nvSpPr>
        <p:spPr>
          <a:xfrm>
            <a:off x="4995689" y="6747053"/>
            <a:ext cx="10785675" cy="12273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0286" y="0"/>
                </a:lnTo>
                <a:lnTo>
                  <a:pt x="20286" y="21600"/>
                </a:lnTo>
                <a:lnTo>
                  <a:pt x="21600" y="21600"/>
                </a:lnTo>
              </a:path>
            </a:pathLst>
          </a:custGeom>
          <a:ln w="25400" cap="rnd">
            <a:solidFill>
              <a:srgbClr val="FFF86B"/>
            </a:solidFill>
            <a:tailEnd type="triangle"/>
          </a:ln>
        </p:spPr>
        <p:txBody>
          <a:bodyPr tIns="91439" bIns="9143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1" name="Line"/>
          <p:cNvSpPr/>
          <p:nvPr/>
        </p:nvSpPr>
        <p:spPr>
          <a:xfrm flipH="1">
            <a:off x="10581817" y="9821287"/>
            <a:ext cx="5166177" cy="1"/>
          </a:xfrm>
          <a:prstGeom prst="line">
            <a:avLst/>
          </a:prstGeom>
          <a:ln w="25400" cap="rnd">
            <a:solidFill>
              <a:srgbClr val="FFF86B"/>
            </a:solidFill>
            <a:tailEnd type="triangle"/>
          </a:ln>
        </p:spPr>
        <p:txBody>
          <a:bodyPr tIns="91439" bIns="9143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2" name="Line"/>
          <p:cNvSpPr/>
          <p:nvPr/>
        </p:nvSpPr>
        <p:spPr>
          <a:xfrm>
            <a:off x="2248832" y="10580304"/>
            <a:ext cx="7201209" cy="6076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21600" y="21600"/>
                </a:lnTo>
                <a:lnTo>
                  <a:pt x="0" y="21600"/>
                </a:lnTo>
                <a:lnTo>
                  <a:pt x="0" y="109"/>
                </a:lnTo>
              </a:path>
            </a:pathLst>
          </a:custGeom>
          <a:ln w="25400" cap="rnd">
            <a:solidFill>
              <a:srgbClr val="FFF86B"/>
            </a:solidFill>
            <a:tailEnd type="triangle"/>
          </a:ln>
        </p:spPr>
        <p:txBody>
          <a:bodyPr tIns="91439" bIns="9143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Участники процесса"/>
          <p:cNvSpPr txBox="1"/>
          <p:nvPr/>
        </p:nvSpPr>
        <p:spPr>
          <a:xfrm>
            <a:off x="729849" y="318363"/>
            <a:ext cx="22924301" cy="1213856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spAutoFit/>
          </a:bodyPr>
          <a:lstStyle>
            <a:lvl1pPr>
              <a:lnSpc>
                <a:spcPct val="110000"/>
              </a:lnSpc>
              <a:defRPr sz="6400" b="1">
                <a:solidFill>
                  <a:srgbClr val="FFFFFF"/>
                </a:solidFill>
                <a:latin typeface="InterV_Bold"/>
                <a:ea typeface="InterV_Bold"/>
                <a:cs typeface="InterV_Bold"/>
                <a:sym typeface="InterV_Bold"/>
              </a:defRPr>
            </a:lvl1pPr>
          </a:lstStyle>
          <a:p>
            <a:r>
              <a:rPr lang="ru-RU" dirty="0"/>
              <a:t>Создание ЕФ ИРЦ</a:t>
            </a:r>
            <a:endParaRPr dirty="0"/>
          </a:p>
        </p:txBody>
      </p:sp>
      <p:sp>
        <p:nvSpPr>
          <p:cNvPr id="239" name="Line"/>
          <p:cNvSpPr/>
          <p:nvPr/>
        </p:nvSpPr>
        <p:spPr>
          <a:xfrm>
            <a:off x="12700" y="13398500"/>
            <a:ext cx="24358601" cy="0"/>
          </a:xfrm>
          <a:prstGeom prst="line">
            <a:avLst/>
          </a:prstGeom>
          <a:ln w="88900" cap="rnd">
            <a:solidFill>
              <a:srgbClr val="0AA4F2"/>
            </a:solidFill>
          </a:ln>
        </p:spPr>
        <p:txBody>
          <a:bodyPr tIns="91439" bIns="9143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243" name="Group"/>
          <p:cNvGrpSpPr/>
          <p:nvPr/>
        </p:nvGrpSpPr>
        <p:grpSpPr>
          <a:xfrm>
            <a:off x="18916600" y="11518899"/>
            <a:ext cx="4864696" cy="1636714"/>
            <a:chOff x="0" y="0"/>
            <a:chExt cx="4864694" cy="1636712"/>
          </a:xfrm>
        </p:grpSpPr>
        <p:pic>
          <p:nvPicPr>
            <p:cNvPr id="240" name="Лого.ЦСИ.png" descr="Лого.ЦСИ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9257" t="78326" r="55275" b="13900"/>
            <a:stretch>
              <a:fillRect/>
            </a:stretch>
          </p:blipFill>
          <p:spPr>
            <a:xfrm>
              <a:off x="0" y="570557"/>
              <a:ext cx="4864695" cy="10661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41" name="Rectangle"/>
            <p:cNvSpPr/>
            <p:nvPr/>
          </p:nvSpPr>
          <p:spPr>
            <a:xfrm>
              <a:off x="33337" y="248245"/>
              <a:ext cx="3579863" cy="640755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endParaRPr/>
            </a:p>
          </p:txBody>
        </p:sp>
        <p:sp>
          <p:nvSpPr>
            <p:cNvPr id="242" name="Rectangle"/>
            <p:cNvSpPr/>
            <p:nvPr/>
          </p:nvSpPr>
          <p:spPr>
            <a:xfrm>
              <a:off x="12253" y="0"/>
              <a:ext cx="1848347" cy="1270000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244" name="ЕФ ИРЦ"/>
          <p:cNvSpPr txBox="1"/>
          <p:nvPr/>
        </p:nvSpPr>
        <p:spPr>
          <a:xfrm>
            <a:off x="9447828" y="4453842"/>
            <a:ext cx="5598172" cy="2317555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 anchor="ctr">
            <a:spAutoFit/>
          </a:bodyPr>
          <a:lstStyle>
            <a:lvl1pPr algn="ctr">
              <a:lnSpc>
                <a:spcPct val="110000"/>
              </a:lnSpc>
              <a:defRPr sz="8800" b="1">
                <a:solidFill>
                  <a:srgbClr val="FFFFFF"/>
                </a:solidFill>
                <a:latin typeface="InterV_Extra-Bold"/>
                <a:ea typeface="InterV_Extra-Bold"/>
                <a:cs typeface="InterV_Extra-Bold"/>
                <a:sym typeface="InterV_Extra-Bold"/>
              </a:defRPr>
            </a:lvl1pPr>
          </a:lstStyle>
          <a:p>
            <a:r>
              <a:rPr dirty="0"/>
              <a:t>ЕФ ИРЦ</a:t>
            </a:r>
            <a:endParaRPr lang="ru-RU" dirty="0"/>
          </a:p>
          <a:p>
            <a:endParaRPr sz="4000" dirty="0"/>
          </a:p>
        </p:txBody>
      </p:sp>
      <p:sp>
        <p:nvSpPr>
          <p:cNvPr id="245" name="TextBox 4"/>
          <p:cNvSpPr txBox="1"/>
          <p:nvPr/>
        </p:nvSpPr>
        <p:spPr>
          <a:xfrm>
            <a:off x="1573648" y="3383871"/>
            <a:ext cx="5223506" cy="23418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spAutoFit/>
          </a:bodyPr>
          <a:lstStyle>
            <a:lvl1pPr>
              <a:lnSpc>
                <a:spcPct val="120000"/>
              </a:lnSpc>
              <a:defRPr sz="4100" b="1">
                <a:solidFill>
                  <a:srgbClr val="FFFFFF"/>
                </a:solidFill>
                <a:latin typeface="InterV_Bold"/>
                <a:ea typeface="InterV_Bold"/>
                <a:cs typeface="InterV_Bold"/>
                <a:sym typeface="InterV_Bold"/>
              </a:defRPr>
            </a:lvl1pPr>
          </a:lstStyle>
          <a:p>
            <a:r>
              <a:rPr dirty="0" err="1"/>
              <a:t>Органы</a:t>
            </a:r>
            <a:r>
              <a:rPr dirty="0"/>
              <a:t> </a:t>
            </a:r>
            <a:r>
              <a:rPr dirty="0" err="1"/>
              <a:t>государственной</a:t>
            </a:r>
            <a:r>
              <a:rPr dirty="0"/>
              <a:t> </a:t>
            </a:r>
            <a:r>
              <a:rPr dirty="0" err="1"/>
              <a:t>власти</a:t>
            </a:r>
            <a:endParaRPr dirty="0"/>
          </a:p>
        </p:txBody>
      </p:sp>
      <p:sp>
        <p:nvSpPr>
          <p:cNvPr id="246" name="TextBox 5"/>
          <p:cNvSpPr txBox="1"/>
          <p:nvPr/>
        </p:nvSpPr>
        <p:spPr>
          <a:xfrm>
            <a:off x="17887068" y="4152221"/>
            <a:ext cx="5997848" cy="8051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spAutoFit/>
          </a:bodyPr>
          <a:lstStyle>
            <a:lvl1pPr>
              <a:lnSpc>
                <a:spcPct val="120000"/>
              </a:lnSpc>
              <a:defRPr sz="4000" b="1">
                <a:solidFill>
                  <a:srgbClr val="FFFFFF"/>
                </a:solidFill>
                <a:latin typeface="InterV_Bold"/>
                <a:ea typeface="InterV_Bold"/>
                <a:cs typeface="InterV_Bold"/>
                <a:sym typeface="InterV_Bold"/>
              </a:defRPr>
            </a:lvl1pPr>
          </a:lstStyle>
          <a:p>
            <a:r>
              <a:t>Надзорные органы</a:t>
            </a:r>
          </a:p>
        </p:txBody>
      </p:sp>
      <p:sp>
        <p:nvSpPr>
          <p:cNvPr id="247" name="TextBox 6"/>
          <p:cNvSpPr txBox="1"/>
          <p:nvPr/>
        </p:nvSpPr>
        <p:spPr>
          <a:xfrm>
            <a:off x="17992048" y="7894698"/>
            <a:ext cx="5387412" cy="15798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spAutoFit/>
          </a:bodyPr>
          <a:lstStyle>
            <a:lvl1pPr>
              <a:lnSpc>
                <a:spcPct val="120000"/>
              </a:lnSpc>
              <a:defRPr sz="4100" b="1">
                <a:solidFill>
                  <a:srgbClr val="FFFFFF"/>
                </a:solidFill>
                <a:latin typeface="InterV_Bold"/>
                <a:ea typeface="InterV_Bold"/>
                <a:cs typeface="InterV_Bold"/>
                <a:sym typeface="InterV_Bold"/>
              </a:defRPr>
            </a:lvl1pPr>
          </a:lstStyle>
          <a:p>
            <a:r>
              <a:t>Органы местного самоуправления</a:t>
            </a:r>
          </a:p>
        </p:txBody>
      </p:sp>
      <p:sp>
        <p:nvSpPr>
          <p:cNvPr id="248" name="TextBox 7"/>
          <p:cNvSpPr txBox="1"/>
          <p:nvPr/>
        </p:nvSpPr>
        <p:spPr>
          <a:xfrm>
            <a:off x="1588521" y="8275698"/>
            <a:ext cx="4034611" cy="8178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spAutoFit/>
          </a:bodyPr>
          <a:lstStyle>
            <a:lvl1pPr>
              <a:lnSpc>
                <a:spcPct val="120000"/>
              </a:lnSpc>
              <a:defRPr sz="4100" b="1">
                <a:solidFill>
                  <a:srgbClr val="FFFFFF"/>
                </a:solidFill>
                <a:latin typeface="InterV_Bold"/>
                <a:ea typeface="InterV_Bold"/>
                <a:cs typeface="InterV_Bold"/>
                <a:sym typeface="InterV_Bold"/>
              </a:defRPr>
            </a:lvl1pPr>
          </a:lstStyle>
          <a:p>
            <a:r>
              <a:t>УО, РСО, РО</a:t>
            </a:r>
          </a:p>
        </p:txBody>
      </p:sp>
      <p:sp>
        <p:nvSpPr>
          <p:cNvPr id="249" name="TextBox 12"/>
          <p:cNvSpPr txBox="1"/>
          <p:nvPr/>
        </p:nvSpPr>
        <p:spPr>
          <a:xfrm>
            <a:off x="9836075" y="10765760"/>
            <a:ext cx="4711850" cy="8178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 anchor="ctr">
            <a:spAutoFit/>
          </a:bodyPr>
          <a:lstStyle>
            <a:lvl1pPr algn="ctr">
              <a:lnSpc>
                <a:spcPct val="120000"/>
              </a:lnSpc>
              <a:defRPr sz="4100" b="1">
                <a:solidFill>
                  <a:srgbClr val="FFFFFF"/>
                </a:solidFill>
                <a:latin typeface="InterV_Bold"/>
                <a:ea typeface="InterV_Bold"/>
                <a:cs typeface="InterV_Bold"/>
                <a:sym typeface="InterV_Bold"/>
              </a:defRPr>
            </a:lvl1pPr>
          </a:lstStyle>
          <a:p>
            <a:r>
              <a:t>Потребители</a:t>
            </a:r>
          </a:p>
        </p:txBody>
      </p:sp>
      <p:sp>
        <p:nvSpPr>
          <p:cNvPr id="250" name="Rectangle"/>
          <p:cNvSpPr/>
          <p:nvPr/>
        </p:nvSpPr>
        <p:spPr>
          <a:xfrm>
            <a:off x="8603476" y="3278294"/>
            <a:ext cx="7177048" cy="4815905"/>
          </a:xfrm>
          <a:prstGeom prst="rect">
            <a:avLst/>
          </a:prstGeom>
          <a:ln w="38100">
            <a:solidFill>
              <a:srgbClr val="0A9FEB"/>
            </a:solidFill>
            <a:miter lim="400000"/>
          </a:ln>
        </p:spPr>
        <p:txBody>
          <a:bodyPr tIns="91439" bIns="91439" anchor="ctr"/>
          <a:lstStyle/>
          <a:p>
            <a:endParaRPr/>
          </a:p>
        </p:txBody>
      </p:sp>
      <p:sp>
        <p:nvSpPr>
          <p:cNvPr id="251" name="Rectangle"/>
          <p:cNvSpPr/>
          <p:nvPr/>
        </p:nvSpPr>
        <p:spPr>
          <a:xfrm>
            <a:off x="1317452" y="3278295"/>
            <a:ext cx="5263445" cy="2553032"/>
          </a:xfrm>
          <a:prstGeom prst="rect">
            <a:avLst/>
          </a:prstGeom>
          <a:ln w="38100">
            <a:solidFill>
              <a:srgbClr val="0A9FEB"/>
            </a:solidFill>
            <a:miter lim="400000"/>
          </a:ln>
        </p:spPr>
        <p:txBody>
          <a:bodyPr tIns="91439" bIns="91439" anchor="ctr"/>
          <a:lstStyle/>
          <a:p>
            <a:endParaRPr/>
          </a:p>
        </p:txBody>
      </p:sp>
      <p:sp>
        <p:nvSpPr>
          <p:cNvPr id="252" name="Rectangle"/>
          <p:cNvSpPr/>
          <p:nvPr/>
        </p:nvSpPr>
        <p:spPr>
          <a:xfrm>
            <a:off x="1305150" y="7408122"/>
            <a:ext cx="5263444" cy="2553032"/>
          </a:xfrm>
          <a:prstGeom prst="rect">
            <a:avLst/>
          </a:prstGeom>
          <a:ln w="38100">
            <a:solidFill>
              <a:srgbClr val="0A9FEB"/>
            </a:solidFill>
            <a:miter lim="400000"/>
          </a:ln>
        </p:spPr>
        <p:txBody>
          <a:bodyPr tIns="91439" bIns="91439" anchor="ctr"/>
          <a:lstStyle/>
          <a:p>
            <a:endParaRPr/>
          </a:p>
        </p:txBody>
      </p:sp>
      <p:sp>
        <p:nvSpPr>
          <p:cNvPr id="253" name="Rectangle"/>
          <p:cNvSpPr/>
          <p:nvPr/>
        </p:nvSpPr>
        <p:spPr>
          <a:xfrm>
            <a:off x="9560278" y="9898184"/>
            <a:ext cx="5263444" cy="2553032"/>
          </a:xfrm>
          <a:prstGeom prst="rect">
            <a:avLst/>
          </a:prstGeom>
          <a:ln w="38100">
            <a:solidFill>
              <a:srgbClr val="0A9FEB"/>
            </a:solidFill>
            <a:miter lim="400000"/>
          </a:ln>
        </p:spPr>
        <p:txBody>
          <a:bodyPr tIns="91439" bIns="91439" anchor="ctr"/>
          <a:lstStyle/>
          <a:p>
            <a:endParaRPr/>
          </a:p>
        </p:txBody>
      </p:sp>
      <p:sp>
        <p:nvSpPr>
          <p:cNvPr id="254" name="Rectangle"/>
          <p:cNvSpPr/>
          <p:nvPr/>
        </p:nvSpPr>
        <p:spPr>
          <a:xfrm>
            <a:off x="17790800" y="7408122"/>
            <a:ext cx="5263445" cy="2553032"/>
          </a:xfrm>
          <a:prstGeom prst="rect">
            <a:avLst/>
          </a:prstGeom>
          <a:ln w="38100">
            <a:solidFill>
              <a:srgbClr val="0A9FEB"/>
            </a:solidFill>
            <a:miter lim="400000"/>
          </a:ln>
        </p:spPr>
        <p:txBody>
          <a:bodyPr tIns="91439" bIns="91439" anchor="ctr"/>
          <a:lstStyle/>
          <a:p>
            <a:endParaRPr/>
          </a:p>
        </p:txBody>
      </p:sp>
      <p:sp>
        <p:nvSpPr>
          <p:cNvPr id="255" name="Rectangle"/>
          <p:cNvSpPr/>
          <p:nvPr/>
        </p:nvSpPr>
        <p:spPr>
          <a:xfrm>
            <a:off x="17803103" y="3278295"/>
            <a:ext cx="5263445" cy="2553032"/>
          </a:xfrm>
          <a:prstGeom prst="rect">
            <a:avLst/>
          </a:prstGeom>
          <a:ln w="38100">
            <a:solidFill>
              <a:srgbClr val="0A9FEB"/>
            </a:solidFill>
            <a:miter lim="400000"/>
          </a:ln>
        </p:spPr>
        <p:txBody>
          <a:bodyPr tIns="91439" bIns="91439" anchor="ctr"/>
          <a:lstStyle/>
          <a:p>
            <a:endParaRPr/>
          </a:p>
        </p:txBody>
      </p:sp>
      <p:sp>
        <p:nvSpPr>
          <p:cNvPr id="256" name="Line"/>
          <p:cNvSpPr/>
          <p:nvPr/>
        </p:nvSpPr>
        <p:spPr>
          <a:xfrm flipH="1">
            <a:off x="6578069" y="5055224"/>
            <a:ext cx="2050288" cy="1"/>
          </a:xfrm>
          <a:prstGeom prst="line">
            <a:avLst/>
          </a:prstGeom>
          <a:ln w="25400" cap="rnd">
            <a:solidFill>
              <a:srgbClr val="FFF86B"/>
            </a:solidFill>
            <a:headEnd type="triangle"/>
            <a:tailEnd type="triangle"/>
          </a:ln>
        </p:spPr>
        <p:txBody>
          <a:bodyPr tIns="91439" bIns="9143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7" name="Line"/>
          <p:cNvSpPr/>
          <p:nvPr/>
        </p:nvSpPr>
        <p:spPr>
          <a:xfrm flipV="1">
            <a:off x="12191999" y="8087916"/>
            <a:ext cx="1" cy="1708056"/>
          </a:xfrm>
          <a:prstGeom prst="line">
            <a:avLst/>
          </a:prstGeom>
          <a:ln w="25400" cap="rnd">
            <a:solidFill>
              <a:srgbClr val="FFF86B"/>
            </a:solidFill>
            <a:headEnd type="triangle"/>
            <a:tailEnd type="triangle"/>
          </a:ln>
        </p:spPr>
        <p:txBody>
          <a:bodyPr tIns="91439" bIns="9143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8" name="Line"/>
          <p:cNvSpPr/>
          <p:nvPr/>
        </p:nvSpPr>
        <p:spPr>
          <a:xfrm flipH="1">
            <a:off x="6578068" y="7802705"/>
            <a:ext cx="2050289" cy="1"/>
          </a:xfrm>
          <a:prstGeom prst="line">
            <a:avLst/>
          </a:prstGeom>
          <a:ln w="25400" cap="rnd">
            <a:solidFill>
              <a:srgbClr val="FFF86B"/>
            </a:solidFill>
            <a:headEnd type="triangle"/>
            <a:tailEnd type="triangle"/>
          </a:ln>
        </p:spPr>
        <p:txBody>
          <a:bodyPr tIns="91439" bIns="9143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9" name="Line"/>
          <p:cNvSpPr/>
          <p:nvPr/>
        </p:nvSpPr>
        <p:spPr>
          <a:xfrm flipH="1">
            <a:off x="15773765" y="4979848"/>
            <a:ext cx="2050289" cy="1"/>
          </a:xfrm>
          <a:prstGeom prst="line">
            <a:avLst/>
          </a:prstGeom>
          <a:ln w="25400" cap="rnd">
            <a:solidFill>
              <a:srgbClr val="FFF86B"/>
            </a:solidFill>
            <a:headEnd type="triangle"/>
            <a:tailEnd type="triangle"/>
          </a:ln>
        </p:spPr>
        <p:txBody>
          <a:bodyPr tIns="91439" bIns="9143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60" name="Line"/>
          <p:cNvSpPr/>
          <p:nvPr/>
        </p:nvSpPr>
        <p:spPr>
          <a:xfrm flipH="1">
            <a:off x="15773765" y="7727328"/>
            <a:ext cx="2050289" cy="1"/>
          </a:xfrm>
          <a:prstGeom prst="line">
            <a:avLst/>
          </a:prstGeom>
          <a:ln w="25400" cap="rnd">
            <a:solidFill>
              <a:srgbClr val="FFF86B"/>
            </a:solidFill>
            <a:headEnd type="triangle"/>
            <a:tailEnd type="triangle"/>
          </a:ln>
        </p:spPr>
        <p:txBody>
          <a:bodyPr tIns="91439" bIns="9143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Потребители"/>
          <p:cNvSpPr txBox="1"/>
          <p:nvPr/>
        </p:nvSpPr>
        <p:spPr>
          <a:xfrm>
            <a:off x="729849" y="318363"/>
            <a:ext cx="22924301" cy="11607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spAutoFit/>
          </a:bodyPr>
          <a:lstStyle>
            <a:lvl1pPr>
              <a:lnSpc>
                <a:spcPct val="110000"/>
              </a:lnSpc>
              <a:defRPr sz="6400" b="1">
                <a:solidFill>
                  <a:srgbClr val="FFFFFF"/>
                </a:solidFill>
                <a:latin typeface="InterV_Bold"/>
                <a:ea typeface="InterV_Bold"/>
                <a:cs typeface="InterV_Bold"/>
                <a:sym typeface="InterV_Bold"/>
              </a:defRPr>
            </a:lvl1pPr>
          </a:lstStyle>
          <a:p>
            <a:r>
              <a:t>Потребители</a:t>
            </a:r>
          </a:p>
        </p:txBody>
      </p:sp>
      <p:sp>
        <p:nvSpPr>
          <p:cNvPr id="302" name="Line"/>
          <p:cNvSpPr/>
          <p:nvPr/>
        </p:nvSpPr>
        <p:spPr>
          <a:xfrm>
            <a:off x="12700" y="13398500"/>
            <a:ext cx="24358601" cy="0"/>
          </a:xfrm>
          <a:prstGeom prst="line">
            <a:avLst/>
          </a:prstGeom>
          <a:ln w="88900" cap="rnd">
            <a:solidFill>
              <a:srgbClr val="0AA4F2"/>
            </a:solidFill>
          </a:ln>
        </p:spPr>
        <p:txBody>
          <a:bodyPr tIns="91439" bIns="9143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306" name="Group"/>
          <p:cNvGrpSpPr/>
          <p:nvPr/>
        </p:nvGrpSpPr>
        <p:grpSpPr>
          <a:xfrm>
            <a:off x="18916600" y="11518899"/>
            <a:ext cx="4864696" cy="1636714"/>
            <a:chOff x="0" y="0"/>
            <a:chExt cx="4864694" cy="1636712"/>
          </a:xfrm>
        </p:grpSpPr>
        <p:pic>
          <p:nvPicPr>
            <p:cNvPr id="303" name="Лого.ЦСИ.png" descr="Лого.ЦСИ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9257" t="78326" r="55275" b="13900"/>
            <a:stretch>
              <a:fillRect/>
            </a:stretch>
          </p:blipFill>
          <p:spPr>
            <a:xfrm>
              <a:off x="0" y="570557"/>
              <a:ext cx="4864695" cy="10661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04" name="Rectangle"/>
            <p:cNvSpPr/>
            <p:nvPr/>
          </p:nvSpPr>
          <p:spPr>
            <a:xfrm>
              <a:off x="33337" y="248245"/>
              <a:ext cx="3579863" cy="640755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endParaRPr/>
            </a:p>
          </p:txBody>
        </p:sp>
        <p:sp>
          <p:nvSpPr>
            <p:cNvPr id="305" name="Rectangle"/>
            <p:cNvSpPr/>
            <p:nvPr/>
          </p:nvSpPr>
          <p:spPr>
            <a:xfrm>
              <a:off x="12253" y="0"/>
              <a:ext cx="1848347" cy="1270000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307" name="Собственники помещений в МКД…"/>
          <p:cNvSpPr txBox="1"/>
          <p:nvPr/>
        </p:nvSpPr>
        <p:spPr>
          <a:xfrm>
            <a:off x="1170450" y="2460836"/>
            <a:ext cx="10446056" cy="229870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 anchor="ctr">
            <a:spAutoFit/>
          </a:bodyPr>
          <a:lstStyle/>
          <a:p>
            <a:pPr>
              <a:lnSpc>
                <a:spcPct val="120000"/>
              </a:lnSpc>
              <a:defRPr sz="4000" b="1">
                <a:solidFill>
                  <a:srgbClr val="FFFFFF"/>
                </a:solidFill>
                <a:latin typeface="InterV_Extra-Bold"/>
                <a:ea typeface="InterV_Extra-Bold"/>
                <a:cs typeface="InterV_Extra-Bold"/>
                <a:sym typeface="InterV_Extra-Bold"/>
              </a:defRPr>
            </a:pPr>
            <a:r>
              <a:t>Собственники помещений в МКД</a:t>
            </a:r>
          </a:p>
          <a:p>
            <a:pPr>
              <a:lnSpc>
                <a:spcPct val="120000"/>
              </a:lnSpc>
              <a:defRPr sz="4000" b="1">
                <a:solidFill>
                  <a:srgbClr val="FFFFFF"/>
                </a:solidFill>
                <a:latin typeface="InterV_Extra-Bold"/>
                <a:ea typeface="InterV_Extra-Bold"/>
                <a:cs typeface="InterV_Extra-Bold"/>
                <a:sym typeface="InterV_Extra-Bold"/>
              </a:defRPr>
            </a:pPr>
            <a:r>
              <a:t>Индивидуальные жилые дома</a:t>
            </a:r>
          </a:p>
          <a:p>
            <a:pPr>
              <a:lnSpc>
                <a:spcPct val="120000"/>
              </a:lnSpc>
              <a:defRPr sz="4000" b="1">
                <a:solidFill>
                  <a:srgbClr val="FFFFFF"/>
                </a:solidFill>
                <a:latin typeface="InterV_Extra-Bold"/>
                <a:ea typeface="InterV_Extra-Bold"/>
                <a:cs typeface="InterV_Extra-Bold"/>
                <a:sym typeface="InterV_Extra-Bold"/>
              </a:defRPr>
            </a:pPr>
            <a:r>
              <a:t>Садовые товарищества</a:t>
            </a:r>
          </a:p>
        </p:txBody>
      </p:sp>
      <p:sp>
        <p:nvSpPr>
          <p:cNvPr id="308" name="ГИС ЖКХ…"/>
          <p:cNvSpPr txBox="1"/>
          <p:nvPr/>
        </p:nvSpPr>
        <p:spPr>
          <a:xfrm>
            <a:off x="16015830" y="2299546"/>
            <a:ext cx="6219171" cy="26212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 anchor="ctr">
            <a:spAutoFit/>
          </a:bodyPr>
          <a:lstStyle/>
          <a:p>
            <a:pPr>
              <a:defRPr sz="7900" b="1">
                <a:solidFill>
                  <a:srgbClr val="FFFFFF"/>
                </a:solidFill>
                <a:latin typeface="InterV_Extra-Bold"/>
                <a:ea typeface="InterV_Extra-Bold"/>
                <a:cs typeface="InterV_Extra-Bold"/>
                <a:sym typeface="InterV_Extra-Bold"/>
              </a:defRPr>
            </a:pPr>
            <a:r>
              <a:t>ГИС ЖКХ</a:t>
            </a:r>
          </a:p>
          <a:p>
            <a:pPr>
              <a:defRPr sz="7900" b="1">
                <a:solidFill>
                  <a:srgbClr val="FFFFFF"/>
                </a:solidFill>
                <a:latin typeface="InterV_Extra-Bold"/>
                <a:ea typeface="InterV_Extra-Bold"/>
                <a:cs typeface="InterV_Extra-Bold"/>
                <a:sym typeface="InterV_Extra-Bold"/>
              </a:defRPr>
            </a:pPr>
            <a:r>
              <a:t>ЕФ ИРЦ</a:t>
            </a:r>
          </a:p>
        </p:txBody>
      </p:sp>
      <p:sp>
        <p:nvSpPr>
          <p:cNvPr id="309" name="TextBox 13"/>
          <p:cNvSpPr txBox="1"/>
          <p:nvPr/>
        </p:nvSpPr>
        <p:spPr>
          <a:xfrm>
            <a:off x="835700" y="5741230"/>
            <a:ext cx="22515757" cy="59359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spAutoFit/>
          </a:bodyPr>
          <a:lstStyle/>
          <a:p>
            <a:pPr marL="558800" indent="-558800">
              <a:spcBef>
                <a:spcPts val="1700"/>
              </a:spcBef>
              <a:buSzPct val="76000"/>
              <a:buChar char="‣"/>
              <a:defRPr sz="3800">
                <a:solidFill>
                  <a:srgbClr val="FFFFFF"/>
                </a:solidFill>
                <a:latin typeface="InterV_Medium"/>
                <a:ea typeface="InterV_Medium"/>
                <a:cs typeface="InterV_Medium"/>
                <a:sym typeface="InterV_Medium"/>
              </a:defRPr>
            </a:pPr>
            <a:r>
              <a:rPr dirty="0" err="1"/>
              <a:t>Получение</a:t>
            </a:r>
            <a:r>
              <a:rPr dirty="0"/>
              <a:t> </a:t>
            </a:r>
            <a:r>
              <a:rPr dirty="0" err="1"/>
              <a:t>информации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принципу</a:t>
            </a:r>
            <a:r>
              <a:rPr dirty="0"/>
              <a:t> «</a:t>
            </a:r>
            <a:r>
              <a:rPr dirty="0" err="1"/>
              <a:t>Одного</a:t>
            </a:r>
            <a:r>
              <a:rPr dirty="0"/>
              <a:t> </a:t>
            </a:r>
            <a:r>
              <a:rPr dirty="0" err="1"/>
              <a:t>окна</a:t>
            </a:r>
            <a:r>
              <a:rPr dirty="0"/>
              <a:t>»</a:t>
            </a:r>
            <a:r>
              <a:rPr lang="ru-RU" dirty="0"/>
              <a:t> 24/7</a:t>
            </a:r>
            <a:r>
              <a:rPr dirty="0"/>
              <a:t>.</a:t>
            </a:r>
          </a:p>
          <a:p>
            <a:pPr marL="558800" indent="-558800">
              <a:spcBef>
                <a:spcPts val="1700"/>
              </a:spcBef>
              <a:buSzPct val="76000"/>
              <a:buChar char="‣"/>
              <a:defRPr sz="3800">
                <a:solidFill>
                  <a:srgbClr val="FFFFFF"/>
                </a:solidFill>
                <a:latin typeface="InterV_Medium"/>
                <a:ea typeface="InterV_Medium"/>
                <a:cs typeface="InterV_Medium"/>
                <a:sym typeface="InterV_Medium"/>
              </a:defRPr>
            </a:pPr>
            <a:r>
              <a:rPr dirty="0" err="1"/>
              <a:t>Возможность</a:t>
            </a:r>
            <a:r>
              <a:rPr dirty="0"/>
              <a:t> </a:t>
            </a:r>
            <a:r>
              <a:rPr dirty="0" err="1"/>
              <a:t>получения</a:t>
            </a:r>
            <a:r>
              <a:rPr dirty="0"/>
              <a:t> </a:t>
            </a:r>
            <a:r>
              <a:rPr dirty="0" err="1"/>
              <a:t>справок</a:t>
            </a:r>
            <a:r>
              <a:rPr dirty="0"/>
              <a:t> - </a:t>
            </a:r>
            <a:r>
              <a:rPr dirty="0" err="1"/>
              <a:t>выписок</a:t>
            </a:r>
            <a:r>
              <a:rPr dirty="0"/>
              <a:t> </a:t>
            </a:r>
            <a:r>
              <a:rPr dirty="0" err="1"/>
              <a:t>из</a:t>
            </a:r>
            <a:r>
              <a:rPr dirty="0"/>
              <a:t> </a:t>
            </a:r>
            <a:r>
              <a:rPr dirty="0" err="1"/>
              <a:t>домовой</a:t>
            </a:r>
            <a:r>
              <a:rPr dirty="0"/>
              <a:t> </a:t>
            </a:r>
            <a:r>
              <a:rPr dirty="0" err="1"/>
              <a:t>книги</a:t>
            </a:r>
            <a:r>
              <a:rPr dirty="0"/>
              <a:t> и </a:t>
            </a:r>
            <a:r>
              <a:rPr dirty="0" err="1"/>
              <a:t>финансового</a:t>
            </a:r>
            <a:r>
              <a:rPr dirty="0"/>
              <a:t> </a:t>
            </a:r>
            <a:r>
              <a:rPr dirty="0" err="1"/>
              <a:t>лицевого</a:t>
            </a:r>
            <a:r>
              <a:rPr dirty="0"/>
              <a:t> </a:t>
            </a:r>
            <a:r>
              <a:rPr dirty="0" err="1"/>
              <a:t>счета</a:t>
            </a:r>
            <a:r>
              <a:rPr dirty="0"/>
              <a:t>, </a:t>
            </a:r>
            <a:r>
              <a:rPr dirty="0" err="1"/>
              <a:t>справок</a:t>
            </a:r>
            <a:r>
              <a:rPr dirty="0"/>
              <a:t> о </a:t>
            </a:r>
            <a:r>
              <a:rPr dirty="0" err="1"/>
              <a:t>наличии</a:t>
            </a:r>
            <a:r>
              <a:rPr dirty="0"/>
              <a:t> </a:t>
            </a:r>
            <a:r>
              <a:rPr dirty="0" err="1"/>
              <a:t>или</a:t>
            </a:r>
            <a:r>
              <a:rPr dirty="0"/>
              <a:t> </a:t>
            </a:r>
            <a:r>
              <a:rPr dirty="0" err="1"/>
              <a:t>отсутствии</a:t>
            </a:r>
            <a:r>
              <a:rPr dirty="0"/>
              <a:t> </a:t>
            </a:r>
            <a:r>
              <a:rPr dirty="0" err="1"/>
              <a:t>задолженности</a:t>
            </a:r>
            <a:r>
              <a:rPr dirty="0"/>
              <a:t> и </a:t>
            </a:r>
            <a:r>
              <a:rPr dirty="0" err="1"/>
              <a:t>т.д</a:t>
            </a:r>
            <a:r>
              <a:rPr dirty="0"/>
              <a:t>., </a:t>
            </a:r>
            <a:r>
              <a:rPr dirty="0" err="1"/>
              <a:t>подписанных</a:t>
            </a:r>
            <a:r>
              <a:rPr dirty="0"/>
              <a:t> ЭЦП.</a:t>
            </a:r>
          </a:p>
          <a:p>
            <a:pPr marL="558800" indent="-558800">
              <a:spcBef>
                <a:spcPts val="1700"/>
              </a:spcBef>
              <a:buSzPct val="76000"/>
              <a:buChar char="‣"/>
              <a:defRPr sz="3800">
                <a:solidFill>
                  <a:srgbClr val="FFFFFF"/>
                </a:solidFill>
                <a:latin typeface="InterV_Medium"/>
                <a:ea typeface="InterV_Medium"/>
                <a:cs typeface="InterV_Medium"/>
                <a:sym typeface="InterV_Medium"/>
              </a:defRPr>
            </a:pPr>
            <a:r>
              <a:rPr dirty="0" err="1"/>
              <a:t>Своевременное</a:t>
            </a:r>
            <a:r>
              <a:rPr dirty="0"/>
              <a:t> </a:t>
            </a:r>
            <a:r>
              <a:rPr dirty="0" err="1"/>
              <a:t>получение</a:t>
            </a:r>
            <a:r>
              <a:rPr dirty="0"/>
              <a:t> </a:t>
            </a:r>
            <a:r>
              <a:rPr dirty="0" err="1"/>
              <a:t>субсидий</a:t>
            </a:r>
            <a:r>
              <a:rPr dirty="0"/>
              <a:t> </a:t>
            </a:r>
            <a:r>
              <a:rPr dirty="0" err="1"/>
              <a:t>за</a:t>
            </a:r>
            <a:r>
              <a:rPr dirty="0"/>
              <a:t> ЖКУ.</a:t>
            </a:r>
          </a:p>
          <a:p>
            <a:pPr marL="558800" indent="-558800">
              <a:spcBef>
                <a:spcPts val="1700"/>
              </a:spcBef>
              <a:buSzPct val="76000"/>
              <a:buChar char="‣"/>
              <a:defRPr sz="3800">
                <a:solidFill>
                  <a:srgbClr val="FFFFFF"/>
                </a:solidFill>
                <a:latin typeface="InterV_Medium"/>
                <a:ea typeface="InterV_Medium"/>
                <a:cs typeface="InterV_Medium"/>
                <a:sym typeface="InterV_Medium"/>
              </a:defRPr>
            </a:pPr>
            <a:r>
              <a:rPr dirty="0" err="1"/>
              <a:t>Наполнение</a:t>
            </a:r>
            <a:r>
              <a:rPr dirty="0"/>
              <a:t> </a:t>
            </a:r>
            <a:r>
              <a:rPr dirty="0" err="1"/>
              <a:t>личного</a:t>
            </a:r>
            <a:r>
              <a:rPr dirty="0"/>
              <a:t> </a:t>
            </a:r>
            <a:r>
              <a:rPr dirty="0" err="1"/>
              <a:t>кабинета</a:t>
            </a:r>
            <a:r>
              <a:rPr dirty="0"/>
              <a:t> </a:t>
            </a:r>
            <a:r>
              <a:rPr dirty="0" err="1"/>
              <a:t>потребителя</a:t>
            </a:r>
            <a:r>
              <a:rPr dirty="0"/>
              <a:t> </a:t>
            </a:r>
            <a:r>
              <a:rPr dirty="0" err="1"/>
              <a:t>оперативной</a:t>
            </a:r>
            <a:r>
              <a:rPr dirty="0"/>
              <a:t> </a:t>
            </a:r>
            <a:r>
              <a:rPr dirty="0" err="1"/>
              <a:t>информацией</a:t>
            </a:r>
            <a:r>
              <a:rPr dirty="0"/>
              <a:t> - </a:t>
            </a:r>
            <a:r>
              <a:rPr dirty="0" err="1"/>
              <a:t>показания</a:t>
            </a:r>
            <a:r>
              <a:rPr dirty="0"/>
              <a:t> ИПУ, ОДПУ, </a:t>
            </a:r>
            <a:r>
              <a:rPr dirty="0" err="1"/>
              <a:t>нормативы</a:t>
            </a:r>
            <a:r>
              <a:rPr dirty="0"/>
              <a:t> </a:t>
            </a:r>
            <a:r>
              <a:rPr dirty="0" err="1"/>
              <a:t>потребления</a:t>
            </a:r>
            <a:r>
              <a:rPr dirty="0"/>
              <a:t>, </a:t>
            </a:r>
            <a:r>
              <a:rPr dirty="0" err="1"/>
              <a:t>расход</a:t>
            </a:r>
            <a:r>
              <a:rPr dirty="0"/>
              <a:t> </a:t>
            </a:r>
            <a:r>
              <a:rPr dirty="0" err="1"/>
              <a:t>ресурсов</a:t>
            </a:r>
            <a:r>
              <a:rPr dirty="0"/>
              <a:t> и </a:t>
            </a:r>
            <a:r>
              <a:rPr dirty="0" err="1"/>
              <a:t>т.д</a:t>
            </a:r>
            <a:r>
              <a:rPr dirty="0"/>
              <a:t>.</a:t>
            </a:r>
          </a:p>
          <a:p>
            <a:pPr marL="558800" indent="-558800">
              <a:spcBef>
                <a:spcPts val="1700"/>
              </a:spcBef>
              <a:buSzPct val="76000"/>
              <a:buChar char="‣"/>
              <a:defRPr sz="3800">
                <a:solidFill>
                  <a:srgbClr val="FFFFFF"/>
                </a:solidFill>
                <a:latin typeface="InterV_Medium"/>
                <a:ea typeface="InterV_Medium"/>
                <a:cs typeface="InterV_Medium"/>
                <a:sym typeface="InterV_Medium"/>
              </a:defRPr>
            </a:pPr>
            <a:r>
              <a:rPr dirty="0" err="1"/>
              <a:t>Упрощение</a:t>
            </a:r>
            <a:r>
              <a:rPr dirty="0"/>
              <a:t> </a:t>
            </a:r>
            <a:r>
              <a:rPr dirty="0" err="1"/>
              <a:t>процедуры</a:t>
            </a:r>
            <a:r>
              <a:rPr dirty="0"/>
              <a:t> </a:t>
            </a:r>
            <a:r>
              <a:rPr dirty="0" err="1"/>
              <a:t>инициации</a:t>
            </a:r>
            <a:r>
              <a:rPr dirty="0"/>
              <a:t> и </a:t>
            </a:r>
            <a:r>
              <a:rPr dirty="0" err="1"/>
              <a:t>проведения</a:t>
            </a:r>
            <a:r>
              <a:rPr dirty="0"/>
              <a:t> </a:t>
            </a:r>
            <a:r>
              <a:rPr dirty="0" err="1"/>
              <a:t>общих</a:t>
            </a:r>
            <a:r>
              <a:rPr dirty="0"/>
              <a:t> </a:t>
            </a:r>
            <a:r>
              <a:rPr dirty="0" err="1"/>
              <a:t>собраний</a:t>
            </a:r>
            <a:r>
              <a:rPr dirty="0"/>
              <a:t> </a:t>
            </a:r>
            <a:r>
              <a:rPr dirty="0" err="1"/>
              <a:t>собственников</a:t>
            </a:r>
            <a:r>
              <a:rPr dirty="0"/>
              <a:t>.</a:t>
            </a:r>
          </a:p>
          <a:p>
            <a:pPr marL="558800" indent="-558800">
              <a:spcBef>
                <a:spcPts val="1700"/>
              </a:spcBef>
              <a:buSzPct val="76000"/>
              <a:buChar char="‣"/>
              <a:defRPr sz="3800">
                <a:solidFill>
                  <a:srgbClr val="FFFFFF"/>
                </a:solidFill>
                <a:latin typeface="InterV_Medium"/>
                <a:ea typeface="InterV_Medium"/>
                <a:cs typeface="InterV_Medium"/>
                <a:sym typeface="InterV_Medium"/>
              </a:defRPr>
            </a:pPr>
            <a:r>
              <a:rPr dirty="0" err="1"/>
              <a:t>Осуществление</a:t>
            </a:r>
            <a:r>
              <a:rPr dirty="0"/>
              <a:t> </a:t>
            </a:r>
            <a:r>
              <a:rPr dirty="0" err="1"/>
              <a:t>контроля</a:t>
            </a:r>
            <a:r>
              <a:rPr dirty="0"/>
              <a:t> </a:t>
            </a:r>
            <a:r>
              <a:rPr dirty="0" err="1"/>
              <a:t>за</a:t>
            </a:r>
            <a:r>
              <a:rPr dirty="0"/>
              <a:t> </a:t>
            </a:r>
            <a:r>
              <a:rPr dirty="0" err="1"/>
              <a:t>деятельностью</a:t>
            </a:r>
            <a:r>
              <a:rPr dirty="0"/>
              <a:t> УК.</a:t>
            </a:r>
          </a:p>
        </p:txBody>
      </p:sp>
      <p:sp>
        <p:nvSpPr>
          <p:cNvPr id="310" name="Rectangle"/>
          <p:cNvSpPr/>
          <p:nvPr/>
        </p:nvSpPr>
        <p:spPr>
          <a:xfrm>
            <a:off x="913171" y="2333671"/>
            <a:ext cx="9436615" cy="2553032"/>
          </a:xfrm>
          <a:prstGeom prst="rect">
            <a:avLst/>
          </a:prstGeom>
          <a:ln w="38100">
            <a:solidFill>
              <a:srgbClr val="0A9FEB"/>
            </a:solidFill>
            <a:miter lim="400000"/>
          </a:ln>
        </p:spPr>
        <p:txBody>
          <a:bodyPr tIns="91439" bIns="91439" anchor="ctr"/>
          <a:lstStyle/>
          <a:p>
            <a:endParaRPr/>
          </a:p>
        </p:txBody>
      </p:sp>
      <p:sp>
        <p:nvSpPr>
          <p:cNvPr id="311" name="Rectangle"/>
          <p:cNvSpPr/>
          <p:nvPr/>
        </p:nvSpPr>
        <p:spPr>
          <a:xfrm>
            <a:off x="15643504" y="2333671"/>
            <a:ext cx="5858444" cy="2553032"/>
          </a:xfrm>
          <a:prstGeom prst="rect">
            <a:avLst/>
          </a:prstGeom>
          <a:ln w="38100">
            <a:solidFill>
              <a:srgbClr val="0A9FEB"/>
            </a:solidFill>
            <a:miter lim="400000"/>
          </a:ln>
        </p:spPr>
        <p:txBody>
          <a:bodyPr tIns="91439" bIns="91439" anchor="ctr"/>
          <a:lstStyle/>
          <a:p>
            <a:endParaRPr/>
          </a:p>
        </p:txBody>
      </p:sp>
      <p:sp>
        <p:nvSpPr>
          <p:cNvPr id="312" name="Line"/>
          <p:cNvSpPr/>
          <p:nvPr/>
        </p:nvSpPr>
        <p:spPr>
          <a:xfrm flipH="1" flipV="1">
            <a:off x="10365883" y="3610186"/>
            <a:ext cx="5261523" cy="1"/>
          </a:xfrm>
          <a:prstGeom prst="line">
            <a:avLst/>
          </a:prstGeom>
          <a:ln w="25400" cap="rnd">
            <a:solidFill>
              <a:srgbClr val="FFF86B"/>
            </a:solidFill>
            <a:headEnd type="triangle"/>
            <a:tailEnd type="triangle"/>
          </a:ln>
        </p:spPr>
        <p:txBody>
          <a:bodyPr tIns="91439" bIns="9143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Организации ЖКХ"/>
          <p:cNvSpPr txBox="1"/>
          <p:nvPr/>
        </p:nvSpPr>
        <p:spPr>
          <a:xfrm>
            <a:off x="729849" y="318363"/>
            <a:ext cx="22924301" cy="11607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spAutoFit/>
          </a:bodyPr>
          <a:lstStyle>
            <a:lvl1pPr>
              <a:lnSpc>
                <a:spcPct val="110000"/>
              </a:lnSpc>
              <a:defRPr sz="6400" b="1">
                <a:solidFill>
                  <a:srgbClr val="FFFFFF"/>
                </a:solidFill>
                <a:latin typeface="InterV_Bold"/>
                <a:ea typeface="InterV_Bold"/>
                <a:cs typeface="InterV_Bold"/>
                <a:sym typeface="InterV_Bold"/>
              </a:defRPr>
            </a:lvl1pPr>
          </a:lstStyle>
          <a:p>
            <a:r>
              <a:t>Организации ЖКХ</a:t>
            </a:r>
          </a:p>
        </p:txBody>
      </p:sp>
      <p:sp>
        <p:nvSpPr>
          <p:cNvPr id="315" name="Line"/>
          <p:cNvSpPr/>
          <p:nvPr/>
        </p:nvSpPr>
        <p:spPr>
          <a:xfrm>
            <a:off x="12700" y="13398500"/>
            <a:ext cx="24358601" cy="0"/>
          </a:xfrm>
          <a:prstGeom prst="line">
            <a:avLst/>
          </a:prstGeom>
          <a:ln w="88900" cap="rnd">
            <a:solidFill>
              <a:srgbClr val="0AA4F2"/>
            </a:solidFill>
          </a:ln>
        </p:spPr>
        <p:txBody>
          <a:bodyPr tIns="91439" bIns="9143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319" name="Group"/>
          <p:cNvGrpSpPr/>
          <p:nvPr/>
        </p:nvGrpSpPr>
        <p:grpSpPr>
          <a:xfrm>
            <a:off x="18916600" y="11518899"/>
            <a:ext cx="4864696" cy="1636714"/>
            <a:chOff x="0" y="0"/>
            <a:chExt cx="4864694" cy="1636712"/>
          </a:xfrm>
        </p:grpSpPr>
        <p:pic>
          <p:nvPicPr>
            <p:cNvPr id="316" name="Лого.ЦСИ.png" descr="Лого.ЦСИ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9257" t="78326" r="55275" b="13900"/>
            <a:stretch>
              <a:fillRect/>
            </a:stretch>
          </p:blipFill>
          <p:spPr>
            <a:xfrm>
              <a:off x="0" y="570557"/>
              <a:ext cx="4864695" cy="10661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17" name="Rectangle"/>
            <p:cNvSpPr/>
            <p:nvPr/>
          </p:nvSpPr>
          <p:spPr>
            <a:xfrm>
              <a:off x="33337" y="248245"/>
              <a:ext cx="3579863" cy="640755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endParaRPr/>
            </a:p>
          </p:txBody>
        </p:sp>
        <p:sp>
          <p:nvSpPr>
            <p:cNvPr id="318" name="Rectangle"/>
            <p:cNvSpPr/>
            <p:nvPr/>
          </p:nvSpPr>
          <p:spPr>
            <a:xfrm>
              <a:off x="12253" y="0"/>
              <a:ext cx="1848347" cy="1270000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320" name="Управляющие организации…"/>
          <p:cNvSpPr txBox="1"/>
          <p:nvPr/>
        </p:nvSpPr>
        <p:spPr>
          <a:xfrm>
            <a:off x="1170450" y="2460836"/>
            <a:ext cx="10446056" cy="229870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 anchor="ctr">
            <a:spAutoFit/>
          </a:bodyPr>
          <a:lstStyle/>
          <a:p>
            <a:pPr>
              <a:lnSpc>
                <a:spcPct val="120000"/>
              </a:lnSpc>
              <a:defRPr sz="4000" b="1">
                <a:solidFill>
                  <a:srgbClr val="FFFFFF"/>
                </a:solidFill>
                <a:latin typeface="InterV_Extra-Bold"/>
                <a:ea typeface="InterV_Extra-Bold"/>
                <a:cs typeface="InterV_Extra-Bold"/>
                <a:sym typeface="InterV_Extra-Bold"/>
              </a:defRPr>
            </a:pPr>
            <a:r>
              <a:t>Управляющие организации</a:t>
            </a:r>
          </a:p>
          <a:p>
            <a:pPr>
              <a:lnSpc>
                <a:spcPct val="120000"/>
              </a:lnSpc>
              <a:defRPr sz="4000" b="1">
                <a:solidFill>
                  <a:srgbClr val="FFFFFF"/>
                </a:solidFill>
                <a:latin typeface="InterV_Extra-Bold"/>
                <a:ea typeface="InterV_Extra-Bold"/>
                <a:cs typeface="InterV_Extra-Bold"/>
                <a:sym typeface="InterV_Extra-Bold"/>
              </a:defRPr>
            </a:pPr>
            <a:r>
              <a:t>Ресурсоснабжающие организации</a:t>
            </a:r>
          </a:p>
          <a:p>
            <a:pPr>
              <a:lnSpc>
                <a:spcPct val="120000"/>
              </a:lnSpc>
              <a:defRPr sz="4000" b="1">
                <a:solidFill>
                  <a:srgbClr val="FFFFFF"/>
                </a:solidFill>
                <a:latin typeface="InterV_Extra-Bold"/>
                <a:ea typeface="InterV_Extra-Bold"/>
                <a:cs typeface="InterV_Extra-Bold"/>
                <a:sym typeface="InterV_Extra-Bold"/>
              </a:defRPr>
            </a:pPr>
            <a:r>
              <a:t>Региональные операторы</a:t>
            </a:r>
          </a:p>
        </p:txBody>
      </p:sp>
      <p:sp>
        <p:nvSpPr>
          <p:cNvPr id="321" name="ГИС ЖКХ…"/>
          <p:cNvSpPr txBox="1"/>
          <p:nvPr/>
        </p:nvSpPr>
        <p:spPr>
          <a:xfrm>
            <a:off x="16015830" y="2299546"/>
            <a:ext cx="6219171" cy="26212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 anchor="ctr">
            <a:spAutoFit/>
          </a:bodyPr>
          <a:lstStyle/>
          <a:p>
            <a:pPr>
              <a:defRPr sz="7900" b="1">
                <a:solidFill>
                  <a:srgbClr val="FFFFFF"/>
                </a:solidFill>
                <a:latin typeface="InterV_Extra-Bold"/>
                <a:ea typeface="InterV_Extra-Bold"/>
                <a:cs typeface="InterV_Extra-Bold"/>
                <a:sym typeface="InterV_Extra-Bold"/>
              </a:defRPr>
            </a:pPr>
            <a:r>
              <a:rPr dirty="0"/>
              <a:t>ГИС ЖКХ</a:t>
            </a:r>
          </a:p>
          <a:p>
            <a:pPr>
              <a:defRPr sz="7900" b="1">
                <a:solidFill>
                  <a:srgbClr val="FFFFFF"/>
                </a:solidFill>
                <a:latin typeface="InterV_Extra-Bold"/>
                <a:ea typeface="InterV_Extra-Bold"/>
                <a:cs typeface="InterV_Extra-Bold"/>
                <a:sym typeface="InterV_Extra-Bold"/>
              </a:defRPr>
            </a:pPr>
            <a:r>
              <a:rPr dirty="0"/>
              <a:t>ЕФ ИРЦ</a:t>
            </a:r>
          </a:p>
        </p:txBody>
      </p:sp>
      <p:sp>
        <p:nvSpPr>
          <p:cNvPr id="322" name="TextBox 13"/>
          <p:cNvSpPr txBox="1"/>
          <p:nvPr/>
        </p:nvSpPr>
        <p:spPr>
          <a:xfrm>
            <a:off x="823397" y="6052608"/>
            <a:ext cx="22515757" cy="4129334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spAutoFit/>
          </a:bodyPr>
          <a:lstStyle/>
          <a:p>
            <a:pPr marL="558800" indent="-558800">
              <a:spcBef>
                <a:spcPts val="1700"/>
              </a:spcBef>
              <a:buSzPct val="76000"/>
              <a:buChar char="‣"/>
              <a:defRPr sz="3800">
                <a:solidFill>
                  <a:srgbClr val="FFFFFF"/>
                </a:solidFill>
                <a:latin typeface="InterV_Medium"/>
                <a:ea typeface="InterV_Medium"/>
                <a:cs typeface="InterV_Medium"/>
                <a:sym typeface="InterV_Medium"/>
              </a:defRPr>
            </a:pPr>
            <a:r>
              <a:rPr dirty="0" err="1"/>
              <a:t>Снижение</a:t>
            </a:r>
            <a:r>
              <a:rPr dirty="0"/>
              <a:t> </a:t>
            </a:r>
            <a:r>
              <a:rPr dirty="0" err="1"/>
              <a:t>количества</a:t>
            </a:r>
            <a:r>
              <a:rPr dirty="0"/>
              <a:t> </a:t>
            </a:r>
            <a:r>
              <a:rPr dirty="0" err="1"/>
              <a:t>обращений</a:t>
            </a:r>
            <a:r>
              <a:rPr dirty="0"/>
              <a:t> </a:t>
            </a:r>
            <a:r>
              <a:rPr dirty="0" err="1"/>
              <a:t>граждан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вопросам</a:t>
            </a:r>
            <a:r>
              <a:rPr dirty="0"/>
              <a:t> </a:t>
            </a:r>
            <a:r>
              <a:rPr dirty="0" err="1"/>
              <a:t>предоставления</a:t>
            </a:r>
            <a:r>
              <a:rPr dirty="0"/>
              <a:t> </a:t>
            </a:r>
            <a:br>
              <a:rPr dirty="0"/>
            </a:br>
            <a:r>
              <a:rPr dirty="0" err="1"/>
              <a:t>справок</a:t>
            </a:r>
            <a:r>
              <a:rPr dirty="0"/>
              <a:t> и </a:t>
            </a:r>
            <a:r>
              <a:rPr dirty="0" err="1"/>
              <a:t>проведенных</a:t>
            </a:r>
            <a:r>
              <a:rPr dirty="0"/>
              <a:t> </a:t>
            </a:r>
            <a:r>
              <a:rPr dirty="0" err="1"/>
              <a:t>расчетов</a:t>
            </a:r>
            <a:r>
              <a:rPr dirty="0"/>
              <a:t>.</a:t>
            </a:r>
          </a:p>
          <a:p>
            <a:pPr marL="558800" indent="-558800">
              <a:spcBef>
                <a:spcPts val="1700"/>
              </a:spcBef>
              <a:buSzPct val="76000"/>
              <a:buChar char="‣"/>
              <a:defRPr sz="3800">
                <a:solidFill>
                  <a:srgbClr val="FFFFFF"/>
                </a:solidFill>
                <a:latin typeface="InterV_Medium"/>
                <a:ea typeface="InterV_Medium"/>
                <a:cs typeface="InterV_Medium"/>
                <a:sym typeface="InterV_Medium"/>
              </a:defRPr>
            </a:pPr>
            <a:r>
              <a:rPr dirty="0" err="1"/>
              <a:t>Снижение</a:t>
            </a:r>
            <a:r>
              <a:rPr dirty="0"/>
              <a:t> </a:t>
            </a:r>
            <a:r>
              <a:rPr dirty="0" err="1"/>
              <a:t>количества</a:t>
            </a:r>
            <a:r>
              <a:rPr dirty="0"/>
              <a:t> </a:t>
            </a:r>
            <a:r>
              <a:rPr dirty="0" err="1"/>
              <a:t>проверок</a:t>
            </a:r>
            <a:r>
              <a:rPr dirty="0"/>
              <a:t> </a:t>
            </a:r>
            <a:r>
              <a:rPr dirty="0" err="1"/>
              <a:t>надзорных</a:t>
            </a:r>
            <a:r>
              <a:rPr dirty="0"/>
              <a:t> </a:t>
            </a:r>
            <a:r>
              <a:rPr dirty="0" err="1"/>
              <a:t>органов</a:t>
            </a:r>
            <a:r>
              <a:rPr dirty="0"/>
              <a:t> </a:t>
            </a:r>
            <a:r>
              <a:rPr dirty="0" err="1"/>
              <a:t>ввиду</a:t>
            </a:r>
            <a:r>
              <a:rPr dirty="0"/>
              <a:t> </a:t>
            </a:r>
            <a:r>
              <a:rPr dirty="0" err="1"/>
              <a:t>внедрения</a:t>
            </a:r>
            <a:r>
              <a:rPr dirty="0"/>
              <a:t> </a:t>
            </a:r>
            <a:br>
              <a:rPr dirty="0"/>
            </a:br>
            <a:r>
              <a:rPr dirty="0" err="1"/>
              <a:t>единой</a:t>
            </a:r>
            <a:r>
              <a:rPr dirty="0"/>
              <a:t> </a:t>
            </a:r>
            <a:r>
              <a:rPr dirty="0" err="1"/>
              <a:t>методологии</a:t>
            </a:r>
            <a:r>
              <a:rPr dirty="0"/>
              <a:t> </a:t>
            </a:r>
            <a:r>
              <a:rPr dirty="0" err="1"/>
              <a:t>расчета</a:t>
            </a:r>
            <a:r>
              <a:rPr dirty="0"/>
              <a:t> </a:t>
            </a:r>
            <a:r>
              <a:rPr dirty="0" err="1"/>
              <a:t>платы</a:t>
            </a:r>
            <a:r>
              <a:rPr dirty="0"/>
              <a:t> </a:t>
            </a:r>
            <a:r>
              <a:rPr dirty="0" err="1"/>
              <a:t>за</a:t>
            </a:r>
            <a:r>
              <a:rPr dirty="0"/>
              <a:t> ЖКУ.</a:t>
            </a:r>
          </a:p>
          <a:p>
            <a:pPr marL="558800" indent="-558800">
              <a:spcBef>
                <a:spcPts val="1700"/>
              </a:spcBef>
              <a:buSzPct val="76000"/>
              <a:buChar char="‣"/>
              <a:defRPr sz="3800">
                <a:solidFill>
                  <a:srgbClr val="FFFFFF"/>
                </a:solidFill>
                <a:latin typeface="InterV_Medium"/>
                <a:ea typeface="InterV_Medium"/>
                <a:cs typeface="InterV_Medium"/>
                <a:sym typeface="InterV_Medium"/>
              </a:defRPr>
            </a:pPr>
            <a:r>
              <a:rPr dirty="0" err="1"/>
              <a:t>Актуальность</a:t>
            </a:r>
            <a:r>
              <a:rPr dirty="0"/>
              <a:t> </a:t>
            </a:r>
            <a:r>
              <a:rPr dirty="0" err="1"/>
              <a:t>информации</a:t>
            </a:r>
            <a:r>
              <a:rPr dirty="0"/>
              <a:t> в </a:t>
            </a:r>
            <a:r>
              <a:rPr dirty="0" err="1"/>
              <a:t>связи</a:t>
            </a:r>
            <a:r>
              <a:rPr dirty="0"/>
              <a:t> с </a:t>
            </a:r>
            <a:r>
              <a:rPr dirty="0" err="1"/>
              <a:t>взаимодействием</a:t>
            </a:r>
            <a:r>
              <a:rPr dirty="0"/>
              <a:t> с </a:t>
            </a:r>
            <a:r>
              <a:rPr dirty="0" err="1"/>
              <a:t>иными</a:t>
            </a:r>
            <a:r>
              <a:rPr dirty="0"/>
              <a:t> </a:t>
            </a:r>
            <a:br>
              <a:rPr dirty="0"/>
            </a:br>
            <a:r>
              <a:rPr dirty="0" err="1"/>
              <a:t>государственными</a:t>
            </a:r>
            <a:r>
              <a:rPr dirty="0"/>
              <a:t> </a:t>
            </a:r>
            <a:r>
              <a:rPr dirty="0" err="1"/>
              <a:t>информационными</a:t>
            </a:r>
            <a:r>
              <a:rPr dirty="0"/>
              <a:t> </a:t>
            </a:r>
            <a:r>
              <a:rPr dirty="0" err="1"/>
              <a:t>системами</a:t>
            </a:r>
            <a:r>
              <a:rPr dirty="0"/>
              <a:t>.</a:t>
            </a:r>
          </a:p>
        </p:txBody>
      </p:sp>
      <p:sp>
        <p:nvSpPr>
          <p:cNvPr id="323" name="Rectangle"/>
          <p:cNvSpPr/>
          <p:nvPr/>
        </p:nvSpPr>
        <p:spPr>
          <a:xfrm>
            <a:off x="913171" y="2333671"/>
            <a:ext cx="9742981" cy="2553032"/>
          </a:xfrm>
          <a:prstGeom prst="rect">
            <a:avLst/>
          </a:prstGeom>
          <a:ln w="38100">
            <a:solidFill>
              <a:srgbClr val="0A9FEB"/>
            </a:solidFill>
            <a:miter lim="400000"/>
          </a:ln>
        </p:spPr>
        <p:txBody>
          <a:bodyPr tIns="91439" bIns="91439" anchor="ctr"/>
          <a:lstStyle/>
          <a:p>
            <a:endParaRPr/>
          </a:p>
        </p:txBody>
      </p:sp>
      <p:sp>
        <p:nvSpPr>
          <p:cNvPr id="324" name="Rectangle"/>
          <p:cNvSpPr/>
          <p:nvPr/>
        </p:nvSpPr>
        <p:spPr>
          <a:xfrm>
            <a:off x="15643504" y="2333671"/>
            <a:ext cx="5858444" cy="2553032"/>
          </a:xfrm>
          <a:prstGeom prst="rect">
            <a:avLst/>
          </a:prstGeom>
          <a:ln w="38100">
            <a:solidFill>
              <a:srgbClr val="0A9FEB"/>
            </a:solidFill>
            <a:miter lim="400000"/>
          </a:ln>
        </p:spPr>
        <p:txBody>
          <a:bodyPr tIns="91439" bIns="91439" anchor="ctr"/>
          <a:lstStyle/>
          <a:p>
            <a:endParaRPr/>
          </a:p>
        </p:txBody>
      </p:sp>
      <p:sp>
        <p:nvSpPr>
          <p:cNvPr id="325" name="Line"/>
          <p:cNvSpPr/>
          <p:nvPr/>
        </p:nvSpPr>
        <p:spPr>
          <a:xfrm flipH="1" flipV="1">
            <a:off x="10651631" y="3610186"/>
            <a:ext cx="4975775" cy="1"/>
          </a:xfrm>
          <a:prstGeom prst="line">
            <a:avLst/>
          </a:prstGeom>
          <a:ln w="25400" cap="rnd">
            <a:solidFill>
              <a:srgbClr val="FFF86B"/>
            </a:solidFill>
            <a:headEnd type="triangle"/>
            <a:tailEnd type="triangle"/>
          </a:ln>
        </p:spPr>
        <p:txBody>
          <a:bodyPr tIns="91439" bIns="9143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Органы государственной власти"/>
          <p:cNvSpPr txBox="1"/>
          <p:nvPr/>
        </p:nvSpPr>
        <p:spPr>
          <a:xfrm>
            <a:off x="729849" y="318363"/>
            <a:ext cx="22924301" cy="11607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spAutoFit/>
          </a:bodyPr>
          <a:lstStyle>
            <a:lvl1pPr>
              <a:lnSpc>
                <a:spcPct val="110000"/>
              </a:lnSpc>
              <a:defRPr sz="6400" b="1">
                <a:solidFill>
                  <a:srgbClr val="FFFFFF"/>
                </a:solidFill>
                <a:latin typeface="InterV_Bold"/>
                <a:ea typeface="InterV_Bold"/>
                <a:cs typeface="InterV_Bold"/>
                <a:sym typeface="InterV_Bold"/>
              </a:defRPr>
            </a:lvl1pPr>
          </a:lstStyle>
          <a:p>
            <a:r>
              <a:t>Органы государственной власти</a:t>
            </a:r>
          </a:p>
        </p:txBody>
      </p:sp>
      <p:sp>
        <p:nvSpPr>
          <p:cNvPr id="263" name="Line"/>
          <p:cNvSpPr/>
          <p:nvPr/>
        </p:nvSpPr>
        <p:spPr>
          <a:xfrm>
            <a:off x="12700" y="13398500"/>
            <a:ext cx="24358601" cy="0"/>
          </a:xfrm>
          <a:prstGeom prst="line">
            <a:avLst/>
          </a:prstGeom>
          <a:ln w="88900" cap="rnd">
            <a:solidFill>
              <a:srgbClr val="0AA4F2"/>
            </a:solidFill>
          </a:ln>
        </p:spPr>
        <p:txBody>
          <a:bodyPr tIns="91439" bIns="9143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267" name="Group"/>
          <p:cNvGrpSpPr/>
          <p:nvPr/>
        </p:nvGrpSpPr>
        <p:grpSpPr>
          <a:xfrm>
            <a:off x="18916600" y="11518899"/>
            <a:ext cx="4864696" cy="1636714"/>
            <a:chOff x="0" y="0"/>
            <a:chExt cx="4864694" cy="1636712"/>
          </a:xfrm>
        </p:grpSpPr>
        <p:pic>
          <p:nvPicPr>
            <p:cNvPr id="264" name="Лого.ЦСИ.png" descr="Лого.ЦСИ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9257" t="78326" r="55275" b="13900"/>
            <a:stretch>
              <a:fillRect/>
            </a:stretch>
          </p:blipFill>
          <p:spPr>
            <a:xfrm>
              <a:off x="0" y="570557"/>
              <a:ext cx="4864695" cy="10661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65" name="Rectangle"/>
            <p:cNvSpPr/>
            <p:nvPr/>
          </p:nvSpPr>
          <p:spPr>
            <a:xfrm>
              <a:off x="33337" y="248245"/>
              <a:ext cx="3579863" cy="640755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endParaRPr/>
            </a:p>
          </p:txBody>
        </p:sp>
        <p:sp>
          <p:nvSpPr>
            <p:cNvPr id="266" name="Rectangle"/>
            <p:cNvSpPr/>
            <p:nvPr/>
          </p:nvSpPr>
          <p:spPr>
            <a:xfrm>
              <a:off x="12253" y="0"/>
              <a:ext cx="1848347" cy="1270000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268" name="Правительство РФ…"/>
          <p:cNvSpPr txBox="1"/>
          <p:nvPr/>
        </p:nvSpPr>
        <p:spPr>
          <a:xfrm>
            <a:off x="1170450" y="2680546"/>
            <a:ext cx="10446056" cy="18592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 anchor="ctr">
            <a:spAutoFit/>
          </a:bodyPr>
          <a:lstStyle/>
          <a:p>
            <a:pPr>
              <a:lnSpc>
                <a:spcPct val="120000"/>
              </a:lnSpc>
              <a:defRPr sz="5000" b="1">
                <a:solidFill>
                  <a:srgbClr val="FFFFFF"/>
                </a:solidFill>
                <a:latin typeface="InterV_Extra-Bold"/>
                <a:ea typeface="InterV_Extra-Bold"/>
                <a:cs typeface="InterV_Extra-Bold"/>
                <a:sym typeface="InterV_Extra-Bold"/>
              </a:defRPr>
            </a:pPr>
            <a:r>
              <a:t>Правительство РФ</a:t>
            </a:r>
          </a:p>
          <a:p>
            <a:pPr>
              <a:lnSpc>
                <a:spcPct val="120000"/>
              </a:lnSpc>
              <a:defRPr sz="5000" b="1">
                <a:solidFill>
                  <a:srgbClr val="FFFFFF"/>
                </a:solidFill>
                <a:latin typeface="InterV_Extra-Bold"/>
                <a:ea typeface="InterV_Extra-Bold"/>
                <a:cs typeface="InterV_Extra-Bold"/>
                <a:sym typeface="InterV_Extra-Bold"/>
              </a:defRPr>
            </a:pPr>
            <a:r>
              <a:t>Правительство регионов</a:t>
            </a:r>
          </a:p>
        </p:txBody>
      </p:sp>
      <p:sp>
        <p:nvSpPr>
          <p:cNvPr id="269" name="ГИС ЖКХ…"/>
          <p:cNvSpPr txBox="1"/>
          <p:nvPr/>
        </p:nvSpPr>
        <p:spPr>
          <a:xfrm>
            <a:off x="16015830" y="2299546"/>
            <a:ext cx="6219171" cy="26212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 anchor="ctr">
            <a:spAutoFit/>
          </a:bodyPr>
          <a:lstStyle/>
          <a:p>
            <a:pPr>
              <a:defRPr sz="7900" b="1">
                <a:solidFill>
                  <a:srgbClr val="FFFFFF"/>
                </a:solidFill>
                <a:latin typeface="InterV_Extra-Bold"/>
                <a:ea typeface="InterV_Extra-Bold"/>
                <a:cs typeface="InterV_Extra-Bold"/>
                <a:sym typeface="InterV_Extra-Bold"/>
              </a:defRPr>
            </a:pPr>
            <a:r>
              <a:t>ГИС ЖКХ</a:t>
            </a:r>
          </a:p>
          <a:p>
            <a:pPr>
              <a:defRPr sz="7900" b="1">
                <a:solidFill>
                  <a:srgbClr val="FFFFFF"/>
                </a:solidFill>
                <a:latin typeface="InterV_Extra-Bold"/>
                <a:ea typeface="InterV_Extra-Bold"/>
                <a:cs typeface="InterV_Extra-Bold"/>
                <a:sym typeface="InterV_Extra-Bold"/>
              </a:defRPr>
            </a:pPr>
            <a:r>
              <a:t>ЕФ ИРЦ</a:t>
            </a:r>
          </a:p>
        </p:txBody>
      </p:sp>
      <p:sp>
        <p:nvSpPr>
          <p:cNvPr id="270" name="TextBox 13"/>
          <p:cNvSpPr txBox="1"/>
          <p:nvPr/>
        </p:nvSpPr>
        <p:spPr>
          <a:xfrm>
            <a:off x="823398" y="5445548"/>
            <a:ext cx="22737205" cy="70027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spAutoFit/>
          </a:bodyPr>
          <a:lstStyle/>
          <a:p>
            <a:pPr marL="558800" indent="-558800">
              <a:spcBef>
                <a:spcPts val="1200"/>
              </a:spcBef>
              <a:buSzPct val="76000"/>
              <a:buChar char="‣"/>
              <a:defRPr sz="3200">
                <a:solidFill>
                  <a:srgbClr val="FFFFFF"/>
                </a:solidFill>
                <a:latin typeface="InterV_Medium"/>
                <a:ea typeface="InterV_Medium"/>
                <a:cs typeface="InterV_Medium"/>
                <a:sym typeface="InterV_Medium"/>
              </a:defRPr>
            </a:pPr>
            <a:r>
              <a:rPr dirty="0" err="1"/>
              <a:t>Цифровизация</a:t>
            </a:r>
            <a:r>
              <a:rPr dirty="0"/>
              <a:t> </a:t>
            </a:r>
            <a:r>
              <a:rPr dirty="0" err="1"/>
              <a:t>отрасли</a:t>
            </a:r>
            <a:r>
              <a:rPr dirty="0"/>
              <a:t> ЖКХ.</a:t>
            </a:r>
          </a:p>
          <a:p>
            <a:pPr marL="558800" indent="-558800">
              <a:spcBef>
                <a:spcPts val="1200"/>
              </a:spcBef>
              <a:buSzPct val="76000"/>
              <a:buChar char="‣"/>
              <a:defRPr sz="3200">
                <a:solidFill>
                  <a:srgbClr val="FFFFFF"/>
                </a:solidFill>
                <a:latin typeface="InterV_Medium"/>
                <a:ea typeface="InterV_Medium"/>
                <a:cs typeface="InterV_Medium"/>
                <a:sym typeface="InterV_Medium"/>
              </a:defRPr>
            </a:pPr>
            <a:r>
              <a:rPr dirty="0" err="1"/>
              <a:t>Достоверность</a:t>
            </a:r>
            <a:r>
              <a:rPr dirty="0"/>
              <a:t> </a:t>
            </a:r>
            <a:r>
              <a:rPr dirty="0" err="1"/>
              <a:t>данных</a:t>
            </a:r>
            <a:r>
              <a:rPr dirty="0"/>
              <a:t>, </a:t>
            </a:r>
            <a:r>
              <a:rPr dirty="0" err="1"/>
              <a:t>загруженных</a:t>
            </a:r>
            <a:r>
              <a:rPr dirty="0"/>
              <a:t> в ГИС ЖКХ.</a:t>
            </a:r>
          </a:p>
          <a:p>
            <a:pPr marL="558800" indent="-558800">
              <a:spcBef>
                <a:spcPts val="1200"/>
              </a:spcBef>
              <a:buSzPct val="76000"/>
              <a:buChar char="‣"/>
              <a:defRPr sz="3200">
                <a:solidFill>
                  <a:srgbClr val="FFFFFF"/>
                </a:solidFill>
                <a:latin typeface="InterV_Medium"/>
                <a:ea typeface="InterV_Medium"/>
                <a:cs typeface="InterV_Medium"/>
                <a:sym typeface="InterV_Medium"/>
              </a:defRPr>
            </a:pPr>
            <a:r>
              <a:rPr dirty="0" err="1"/>
              <a:t>Целевое</a:t>
            </a:r>
            <a:r>
              <a:rPr dirty="0"/>
              <a:t> </a:t>
            </a:r>
            <a:r>
              <a:rPr dirty="0" err="1"/>
              <a:t>распределение</a:t>
            </a:r>
            <a:r>
              <a:rPr dirty="0"/>
              <a:t> </a:t>
            </a:r>
            <a:r>
              <a:rPr dirty="0" err="1"/>
              <a:t>денежных</a:t>
            </a:r>
            <a:r>
              <a:rPr dirty="0"/>
              <a:t> </a:t>
            </a:r>
            <a:r>
              <a:rPr dirty="0" err="1"/>
              <a:t>средств</a:t>
            </a:r>
            <a:r>
              <a:rPr dirty="0"/>
              <a:t>  - </a:t>
            </a:r>
            <a:r>
              <a:rPr dirty="0" err="1"/>
              <a:t>прозрачность</a:t>
            </a:r>
            <a:r>
              <a:rPr dirty="0"/>
              <a:t> </a:t>
            </a:r>
            <a:r>
              <a:rPr dirty="0" err="1"/>
              <a:t>расчетов</a:t>
            </a:r>
            <a:r>
              <a:rPr dirty="0"/>
              <a:t>.</a:t>
            </a:r>
          </a:p>
          <a:p>
            <a:pPr marL="558800" indent="-558800">
              <a:spcBef>
                <a:spcPts val="1200"/>
              </a:spcBef>
              <a:buSzPct val="76000"/>
              <a:buChar char="‣"/>
              <a:defRPr sz="3200">
                <a:solidFill>
                  <a:srgbClr val="FFFFFF"/>
                </a:solidFill>
                <a:latin typeface="InterV_Medium"/>
                <a:ea typeface="InterV_Medium"/>
                <a:cs typeface="InterV_Medium"/>
                <a:sym typeface="InterV_Medium"/>
              </a:defRPr>
            </a:pPr>
            <a:r>
              <a:rPr dirty="0" err="1"/>
              <a:t>Упрощение</a:t>
            </a:r>
            <a:r>
              <a:rPr dirty="0"/>
              <a:t> </a:t>
            </a:r>
            <a:r>
              <a:rPr dirty="0" err="1"/>
              <a:t>контрольных</a:t>
            </a:r>
            <a:r>
              <a:rPr dirty="0"/>
              <a:t> </a:t>
            </a:r>
            <a:r>
              <a:rPr dirty="0" err="1"/>
              <a:t>функций</a:t>
            </a:r>
            <a:r>
              <a:rPr dirty="0"/>
              <a:t> </a:t>
            </a:r>
            <a:r>
              <a:rPr dirty="0" err="1"/>
              <a:t>государства</a:t>
            </a:r>
            <a:r>
              <a:rPr dirty="0"/>
              <a:t> в </a:t>
            </a:r>
            <a:r>
              <a:rPr dirty="0" err="1"/>
              <a:t>правильности</a:t>
            </a:r>
            <a:r>
              <a:rPr dirty="0"/>
              <a:t> </a:t>
            </a:r>
            <a:r>
              <a:rPr dirty="0" err="1"/>
              <a:t>применения</a:t>
            </a:r>
            <a:r>
              <a:rPr dirty="0"/>
              <a:t> </a:t>
            </a:r>
            <a:r>
              <a:rPr dirty="0" err="1"/>
              <a:t>методологии</a:t>
            </a:r>
            <a:r>
              <a:rPr dirty="0"/>
              <a:t> </a:t>
            </a:r>
            <a:r>
              <a:rPr dirty="0" err="1"/>
              <a:t>расчетов</a:t>
            </a:r>
            <a:r>
              <a:rPr dirty="0"/>
              <a:t> </a:t>
            </a:r>
            <a:r>
              <a:rPr dirty="0" err="1"/>
              <a:t>за</a:t>
            </a:r>
            <a:r>
              <a:rPr dirty="0"/>
              <a:t> ЖКУ.</a:t>
            </a:r>
          </a:p>
          <a:p>
            <a:pPr marL="558800" indent="-558800">
              <a:spcBef>
                <a:spcPts val="1200"/>
              </a:spcBef>
              <a:buSzPct val="76000"/>
              <a:buChar char="‣"/>
              <a:defRPr sz="3200">
                <a:solidFill>
                  <a:srgbClr val="FFFFFF"/>
                </a:solidFill>
                <a:latin typeface="InterV_Medium"/>
                <a:ea typeface="InterV_Medium"/>
                <a:cs typeface="InterV_Medium"/>
                <a:sym typeface="InterV_Medium"/>
              </a:defRPr>
            </a:pPr>
            <a:r>
              <a:rPr dirty="0" err="1"/>
              <a:t>Структура</a:t>
            </a:r>
            <a:r>
              <a:rPr dirty="0"/>
              <a:t> </a:t>
            </a:r>
            <a:r>
              <a:rPr dirty="0" err="1"/>
              <a:t>задолженности</a:t>
            </a:r>
            <a:r>
              <a:rPr dirty="0"/>
              <a:t> </a:t>
            </a:r>
            <a:r>
              <a:rPr dirty="0" err="1"/>
              <a:t>за</a:t>
            </a:r>
            <a:r>
              <a:rPr dirty="0"/>
              <a:t> ЖКУ.</a:t>
            </a:r>
          </a:p>
          <a:p>
            <a:pPr marL="558800" indent="-558800">
              <a:spcBef>
                <a:spcPts val="1200"/>
              </a:spcBef>
              <a:buSzPct val="76000"/>
              <a:buChar char="‣"/>
              <a:defRPr sz="3200">
                <a:solidFill>
                  <a:srgbClr val="FFFFFF"/>
                </a:solidFill>
                <a:latin typeface="InterV_Medium"/>
                <a:ea typeface="InterV_Medium"/>
                <a:cs typeface="InterV_Medium"/>
                <a:sym typeface="InterV_Medium"/>
              </a:defRPr>
            </a:pPr>
            <a:r>
              <a:rPr dirty="0" err="1"/>
              <a:t>Приведение</a:t>
            </a:r>
            <a:r>
              <a:rPr dirty="0"/>
              <a:t> </a:t>
            </a:r>
            <a:r>
              <a:rPr dirty="0" err="1"/>
              <a:t>количества</a:t>
            </a:r>
            <a:r>
              <a:rPr dirty="0"/>
              <a:t> </a:t>
            </a:r>
            <a:r>
              <a:rPr dirty="0" err="1"/>
              <a:t>лицевых</a:t>
            </a:r>
            <a:r>
              <a:rPr dirty="0"/>
              <a:t> </a:t>
            </a:r>
            <a:r>
              <a:rPr dirty="0" err="1"/>
              <a:t>счетов</a:t>
            </a:r>
            <a:r>
              <a:rPr dirty="0"/>
              <a:t> к </a:t>
            </a:r>
            <a:r>
              <a:rPr dirty="0" err="1"/>
              <a:t>количеству</a:t>
            </a:r>
            <a:r>
              <a:rPr dirty="0"/>
              <a:t> </a:t>
            </a:r>
            <a:r>
              <a:rPr dirty="0" err="1"/>
              <a:t>помещений</a:t>
            </a:r>
            <a:r>
              <a:rPr dirty="0"/>
              <a:t> в МКД - </a:t>
            </a:r>
            <a:r>
              <a:rPr dirty="0" err="1"/>
              <a:t>унификация</a:t>
            </a:r>
            <a:r>
              <a:rPr dirty="0"/>
              <a:t> </a:t>
            </a:r>
            <a:r>
              <a:rPr dirty="0" err="1"/>
              <a:t>лицевых</a:t>
            </a:r>
            <a:r>
              <a:rPr dirty="0"/>
              <a:t> </a:t>
            </a:r>
            <a:r>
              <a:rPr dirty="0" err="1"/>
              <a:t>счетов</a:t>
            </a:r>
            <a:r>
              <a:rPr dirty="0"/>
              <a:t>.</a:t>
            </a:r>
          </a:p>
          <a:p>
            <a:pPr marL="558800" indent="-558800">
              <a:spcBef>
                <a:spcPts val="1200"/>
              </a:spcBef>
              <a:buSzPct val="76000"/>
              <a:buChar char="‣"/>
              <a:defRPr sz="3200">
                <a:solidFill>
                  <a:srgbClr val="FFFFFF"/>
                </a:solidFill>
                <a:latin typeface="InterV_Medium"/>
                <a:ea typeface="InterV_Medium"/>
                <a:cs typeface="InterV_Medium"/>
                <a:sym typeface="InterV_Medium"/>
              </a:defRPr>
            </a:pPr>
            <a:r>
              <a:rPr dirty="0" err="1"/>
              <a:t>Снижение</a:t>
            </a:r>
            <a:r>
              <a:rPr dirty="0"/>
              <a:t> </a:t>
            </a:r>
            <a:r>
              <a:rPr dirty="0" err="1"/>
              <a:t>задолженности</a:t>
            </a:r>
            <a:r>
              <a:rPr dirty="0"/>
              <a:t> </a:t>
            </a:r>
            <a:r>
              <a:rPr dirty="0" err="1"/>
              <a:t>за</a:t>
            </a:r>
            <a:r>
              <a:rPr dirty="0"/>
              <a:t> ЖКУ </a:t>
            </a:r>
            <a:r>
              <a:rPr dirty="0" err="1"/>
              <a:t>ввиду</a:t>
            </a:r>
            <a:r>
              <a:rPr dirty="0"/>
              <a:t> </a:t>
            </a:r>
            <a:r>
              <a:rPr dirty="0" err="1"/>
              <a:t>привязки</a:t>
            </a:r>
            <a:r>
              <a:rPr dirty="0"/>
              <a:t> </a:t>
            </a:r>
            <a:r>
              <a:rPr dirty="0" err="1"/>
              <a:t>задолженности</a:t>
            </a:r>
            <a:r>
              <a:rPr dirty="0"/>
              <a:t> к </a:t>
            </a:r>
            <a:r>
              <a:rPr dirty="0" err="1"/>
              <a:t>лицевому</a:t>
            </a:r>
            <a:r>
              <a:rPr dirty="0"/>
              <a:t> </a:t>
            </a:r>
            <a:r>
              <a:rPr dirty="0" err="1"/>
              <a:t>счету</a:t>
            </a:r>
            <a:r>
              <a:rPr dirty="0"/>
              <a:t> и </a:t>
            </a:r>
            <a:r>
              <a:rPr dirty="0" err="1"/>
              <a:t>перехода</a:t>
            </a:r>
            <a:r>
              <a:rPr dirty="0"/>
              <a:t> </a:t>
            </a:r>
            <a:r>
              <a:rPr dirty="0" err="1"/>
              <a:t>задолженности</a:t>
            </a:r>
            <a:r>
              <a:rPr dirty="0"/>
              <a:t> к </a:t>
            </a:r>
            <a:r>
              <a:rPr dirty="0" err="1"/>
              <a:t>новому</a:t>
            </a:r>
            <a:r>
              <a:rPr dirty="0"/>
              <a:t> </a:t>
            </a:r>
            <a:r>
              <a:rPr dirty="0" err="1"/>
              <a:t>собственнику</a:t>
            </a:r>
            <a:r>
              <a:rPr dirty="0"/>
              <a:t> -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аналогии</a:t>
            </a:r>
            <a:r>
              <a:rPr dirty="0"/>
              <a:t> </a:t>
            </a:r>
            <a:r>
              <a:rPr dirty="0" err="1"/>
              <a:t>взносов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капитальный</a:t>
            </a:r>
            <a:r>
              <a:rPr dirty="0"/>
              <a:t> </a:t>
            </a:r>
            <a:r>
              <a:rPr dirty="0" err="1"/>
              <a:t>ремонт</a:t>
            </a:r>
            <a:r>
              <a:rPr dirty="0"/>
              <a:t>.</a:t>
            </a:r>
          </a:p>
          <a:p>
            <a:pPr marL="558800" indent="-558800">
              <a:spcBef>
                <a:spcPts val="1200"/>
              </a:spcBef>
              <a:buSzPct val="76000"/>
              <a:buChar char="‣"/>
              <a:defRPr sz="3200">
                <a:solidFill>
                  <a:srgbClr val="FFFFFF"/>
                </a:solidFill>
                <a:latin typeface="InterV_Medium"/>
                <a:ea typeface="InterV_Medium"/>
                <a:cs typeface="InterV_Medium"/>
                <a:sym typeface="InterV_Medium"/>
              </a:defRPr>
            </a:pPr>
            <a:r>
              <a:rPr dirty="0" err="1"/>
              <a:t>Синхронизация</a:t>
            </a:r>
            <a:r>
              <a:rPr dirty="0"/>
              <a:t> </a:t>
            </a:r>
            <a:r>
              <a:rPr dirty="0" err="1"/>
              <a:t>разрозненных</a:t>
            </a:r>
            <a:r>
              <a:rPr dirty="0"/>
              <a:t> </a:t>
            </a:r>
            <a:r>
              <a:rPr dirty="0" err="1"/>
              <a:t>баз</a:t>
            </a:r>
            <a:r>
              <a:rPr dirty="0"/>
              <a:t> </a:t>
            </a:r>
            <a:r>
              <a:rPr dirty="0" err="1"/>
              <a:t>данных</a:t>
            </a:r>
            <a:r>
              <a:rPr dirty="0"/>
              <a:t> о </a:t>
            </a:r>
            <a:r>
              <a:rPr dirty="0" err="1"/>
              <a:t>потребителях</a:t>
            </a:r>
            <a:r>
              <a:rPr dirty="0"/>
              <a:t> РСО/УО/РО.</a:t>
            </a:r>
          </a:p>
          <a:p>
            <a:pPr marL="558800" indent="-558800">
              <a:spcBef>
                <a:spcPts val="1200"/>
              </a:spcBef>
              <a:buSzPct val="76000"/>
              <a:buChar char="‣"/>
              <a:defRPr sz="3200">
                <a:solidFill>
                  <a:srgbClr val="FFFFFF"/>
                </a:solidFill>
                <a:latin typeface="InterV_Medium"/>
                <a:ea typeface="InterV_Medium"/>
                <a:cs typeface="InterV_Medium"/>
                <a:sym typeface="InterV_Medium"/>
              </a:defRPr>
            </a:pPr>
            <a:r>
              <a:rPr dirty="0" err="1"/>
              <a:t>Возможность</a:t>
            </a:r>
            <a:r>
              <a:rPr dirty="0"/>
              <a:t> </a:t>
            </a:r>
            <a:r>
              <a:rPr dirty="0" err="1"/>
              <a:t>подтверждать</a:t>
            </a:r>
            <a:r>
              <a:rPr dirty="0"/>
              <a:t> </a:t>
            </a:r>
            <a:r>
              <a:rPr dirty="0" err="1"/>
              <a:t>предоставление</a:t>
            </a:r>
            <a:r>
              <a:rPr dirty="0"/>
              <a:t> </a:t>
            </a:r>
            <a:r>
              <a:rPr dirty="0" err="1"/>
              <a:t>субсидий</a:t>
            </a:r>
            <a:r>
              <a:rPr dirty="0"/>
              <a:t> </a:t>
            </a:r>
            <a:r>
              <a:rPr dirty="0" err="1"/>
              <a:t>при</a:t>
            </a:r>
            <a:r>
              <a:rPr dirty="0"/>
              <a:t> </a:t>
            </a:r>
            <a:r>
              <a:rPr dirty="0" err="1"/>
              <a:t>отсутствии</a:t>
            </a:r>
            <a:r>
              <a:rPr dirty="0"/>
              <a:t> </a:t>
            </a:r>
            <a:r>
              <a:rPr dirty="0" err="1"/>
              <a:t>задолженности</a:t>
            </a:r>
            <a:r>
              <a:rPr dirty="0"/>
              <a:t> </a:t>
            </a:r>
            <a:r>
              <a:rPr dirty="0" err="1"/>
              <a:t>за</a:t>
            </a:r>
            <a:r>
              <a:rPr dirty="0"/>
              <a:t> ЖКУ.</a:t>
            </a:r>
          </a:p>
          <a:p>
            <a:pPr marL="558800" indent="-558800">
              <a:spcBef>
                <a:spcPts val="1200"/>
              </a:spcBef>
              <a:buSzPct val="76000"/>
              <a:buChar char="‣"/>
              <a:defRPr sz="3200">
                <a:solidFill>
                  <a:srgbClr val="FFFFFF"/>
                </a:solidFill>
                <a:latin typeface="InterV_Medium"/>
                <a:ea typeface="InterV_Medium"/>
                <a:cs typeface="InterV_Medium"/>
                <a:sym typeface="InterV_Medium"/>
              </a:defRPr>
            </a:pPr>
            <a:r>
              <a:rPr dirty="0" err="1"/>
              <a:t>Полная</a:t>
            </a:r>
            <a:r>
              <a:rPr dirty="0"/>
              <a:t> </a:t>
            </a:r>
            <a:r>
              <a:rPr dirty="0" err="1"/>
              <a:t>картина</a:t>
            </a:r>
            <a:r>
              <a:rPr dirty="0"/>
              <a:t> </a:t>
            </a:r>
            <a:r>
              <a:rPr dirty="0" err="1"/>
              <a:t>потребления</a:t>
            </a:r>
            <a:r>
              <a:rPr dirty="0"/>
              <a:t> </a:t>
            </a:r>
            <a:r>
              <a:rPr dirty="0" err="1"/>
              <a:t>энергетических</a:t>
            </a:r>
            <a:r>
              <a:rPr dirty="0"/>
              <a:t> </a:t>
            </a:r>
            <a:r>
              <a:rPr dirty="0" err="1"/>
              <a:t>ресурсов</a:t>
            </a:r>
            <a:r>
              <a:rPr dirty="0"/>
              <a:t> в </a:t>
            </a:r>
            <a:r>
              <a:rPr dirty="0" err="1"/>
              <a:t>жилищном</a:t>
            </a:r>
            <a:r>
              <a:rPr dirty="0"/>
              <a:t> </a:t>
            </a:r>
            <a:r>
              <a:rPr dirty="0" err="1"/>
              <a:t>хозяйстве</a:t>
            </a:r>
            <a:r>
              <a:rPr dirty="0"/>
              <a:t>.</a:t>
            </a:r>
          </a:p>
        </p:txBody>
      </p:sp>
      <p:sp>
        <p:nvSpPr>
          <p:cNvPr id="271" name="Rectangle"/>
          <p:cNvSpPr/>
          <p:nvPr/>
        </p:nvSpPr>
        <p:spPr>
          <a:xfrm>
            <a:off x="913171" y="2333671"/>
            <a:ext cx="9436615" cy="2553032"/>
          </a:xfrm>
          <a:prstGeom prst="rect">
            <a:avLst/>
          </a:prstGeom>
          <a:ln w="38100">
            <a:solidFill>
              <a:srgbClr val="0A9FEB"/>
            </a:solidFill>
            <a:miter lim="400000"/>
          </a:ln>
        </p:spPr>
        <p:txBody>
          <a:bodyPr tIns="91439" bIns="91439" anchor="ctr"/>
          <a:lstStyle/>
          <a:p>
            <a:endParaRPr/>
          </a:p>
        </p:txBody>
      </p:sp>
      <p:sp>
        <p:nvSpPr>
          <p:cNvPr id="272" name="Rectangle"/>
          <p:cNvSpPr/>
          <p:nvPr/>
        </p:nvSpPr>
        <p:spPr>
          <a:xfrm>
            <a:off x="15643504" y="2333671"/>
            <a:ext cx="5858444" cy="2553032"/>
          </a:xfrm>
          <a:prstGeom prst="rect">
            <a:avLst/>
          </a:prstGeom>
          <a:ln w="38100">
            <a:solidFill>
              <a:srgbClr val="0A9FEB"/>
            </a:solidFill>
            <a:miter lim="400000"/>
          </a:ln>
        </p:spPr>
        <p:txBody>
          <a:bodyPr tIns="91439" bIns="91439" anchor="ctr"/>
          <a:lstStyle/>
          <a:p>
            <a:endParaRPr/>
          </a:p>
        </p:txBody>
      </p:sp>
      <p:sp>
        <p:nvSpPr>
          <p:cNvPr id="273" name="Line"/>
          <p:cNvSpPr/>
          <p:nvPr/>
        </p:nvSpPr>
        <p:spPr>
          <a:xfrm flipH="1" flipV="1">
            <a:off x="10365883" y="3610186"/>
            <a:ext cx="5261523" cy="1"/>
          </a:xfrm>
          <a:prstGeom prst="line">
            <a:avLst/>
          </a:prstGeom>
          <a:ln w="25400" cap="rnd">
            <a:solidFill>
              <a:srgbClr val="FFF86B"/>
            </a:solidFill>
            <a:headEnd type="triangle"/>
            <a:tailEnd type="triangle"/>
          </a:ln>
        </p:spPr>
        <p:txBody>
          <a:bodyPr tIns="91439" bIns="9143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Органы местного самоуправления"/>
          <p:cNvSpPr txBox="1"/>
          <p:nvPr/>
        </p:nvSpPr>
        <p:spPr>
          <a:xfrm>
            <a:off x="729849" y="318363"/>
            <a:ext cx="22924301" cy="11607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spAutoFit/>
          </a:bodyPr>
          <a:lstStyle>
            <a:lvl1pPr>
              <a:lnSpc>
                <a:spcPct val="110000"/>
              </a:lnSpc>
              <a:defRPr sz="6400" b="1">
                <a:solidFill>
                  <a:srgbClr val="FFFFFF"/>
                </a:solidFill>
                <a:latin typeface="InterV_Bold"/>
                <a:ea typeface="InterV_Bold"/>
                <a:cs typeface="InterV_Bold"/>
                <a:sym typeface="InterV_Bold"/>
              </a:defRPr>
            </a:lvl1pPr>
          </a:lstStyle>
          <a:p>
            <a:r>
              <a:t>Органы местного самоуправления</a:t>
            </a:r>
          </a:p>
        </p:txBody>
      </p:sp>
      <p:sp>
        <p:nvSpPr>
          <p:cNvPr id="289" name="Line"/>
          <p:cNvSpPr/>
          <p:nvPr/>
        </p:nvSpPr>
        <p:spPr>
          <a:xfrm>
            <a:off x="12700" y="13398500"/>
            <a:ext cx="24358601" cy="0"/>
          </a:xfrm>
          <a:prstGeom prst="line">
            <a:avLst/>
          </a:prstGeom>
          <a:ln w="88900" cap="rnd">
            <a:solidFill>
              <a:srgbClr val="0AA4F2"/>
            </a:solidFill>
          </a:ln>
        </p:spPr>
        <p:txBody>
          <a:bodyPr tIns="91439" bIns="9143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293" name="Group"/>
          <p:cNvGrpSpPr/>
          <p:nvPr/>
        </p:nvGrpSpPr>
        <p:grpSpPr>
          <a:xfrm>
            <a:off x="18916600" y="11518899"/>
            <a:ext cx="4864696" cy="1636714"/>
            <a:chOff x="0" y="0"/>
            <a:chExt cx="4864694" cy="1636712"/>
          </a:xfrm>
        </p:grpSpPr>
        <p:pic>
          <p:nvPicPr>
            <p:cNvPr id="290" name="Лого.ЦСИ.png" descr="Лого.ЦСИ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9257" t="78326" r="55275" b="13900"/>
            <a:stretch>
              <a:fillRect/>
            </a:stretch>
          </p:blipFill>
          <p:spPr>
            <a:xfrm>
              <a:off x="0" y="570557"/>
              <a:ext cx="4864695" cy="10661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91" name="Rectangle"/>
            <p:cNvSpPr/>
            <p:nvPr/>
          </p:nvSpPr>
          <p:spPr>
            <a:xfrm>
              <a:off x="33337" y="248245"/>
              <a:ext cx="3579863" cy="640755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endParaRPr/>
            </a:p>
          </p:txBody>
        </p:sp>
        <p:sp>
          <p:nvSpPr>
            <p:cNvPr id="292" name="Rectangle"/>
            <p:cNvSpPr/>
            <p:nvPr/>
          </p:nvSpPr>
          <p:spPr>
            <a:xfrm>
              <a:off x="12253" y="0"/>
              <a:ext cx="1848347" cy="1270000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294" name="ОМСУ"/>
          <p:cNvSpPr txBox="1"/>
          <p:nvPr/>
        </p:nvSpPr>
        <p:spPr>
          <a:xfrm>
            <a:off x="1623942" y="2873843"/>
            <a:ext cx="5585472" cy="15290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 anchor="ctr">
            <a:spAutoFit/>
          </a:bodyPr>
          <a:lstStyle>
            <a:lvl1pPr algn="ctr">
              <a:lnSpc>
                <a:spcPct val="110000"/>
              </a:lnSpc>
              <a:defRPr sz="8800" b="1">
                <a:solidFill>
                  <a:srgbClr val="FFFFFF"/>
                </a:solidFill>
                <a:latin typeface="InterV_Extra-Bold"/>
                <a:ea typeface="InterV_Extra-Bold"/>
                <a:cs typeface="InterV_Extra-Bold"/>
                <a:sym typeface="InterV_Extra-Bold"/>
              </a:defRPr>
            </a:lvl1pPr>
          </a:lstStyle>
          <a:p>
            <a:r>
              <a:t>ОМСУ</a:t>
            </a:r>
          </a:p>
        </p:txBody>
      </p:sp>
      <p:sp>
        <p:nvSpPr>
          <p:cNvPr id="296" name="TextBox 13"/>
          <p:cNvSpPr txBox="1"/>
          <p:nvPr/>
        </p:nvSpPr>
        <p:spPr>
          <a:xfrm>
            <a:off x="1709193" y="5797623"/>
            <a:ext cx="22515757" cy="57073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spAutoFit/>
          </a:bodyPr>
          <a:lstStyle/>
          <a:p>
            <a:pPr marL="558800" indent="-558800">
              <a:spcBef>
                <a:spcPts val="1700"/>
              </a:spcBef>
              <a:buSzPct val="76000"/>
              <a:buChar char="‣"/>
              <a:defRPr sz="4100">
                <a:solidFill>
                  <a:srgbClr val="FFFFFF"/>
                </a:solidFill>
                <a:latin typeface="InterV_Medium"/>
                <a:ea typeface="InterV_Medium"/>
                <a:cs typeface="InterV_Medium"/>
                <a:sym typeface="InterV_Medium"/>
              </a:defRPr>
            </a:pPr>
            <a:r>
              <a:rPr dirty="0" err="1"/>
              <a:t>Осуществление</a:t>
            </a:r>
            <a:r>
              <a:rPr dirty="0"/>
              <a:t> </a:t>
            </a:r>
            <a:r>
              <a:rPr dirty="0" err="1"/>
              <a:t>муниципального</a:t>
            </a:r>
            <a:r>
              <a:rPr dirty="0"/>
              <a:t> </a:t>
            </a:r>
            <a:r>
              <a:rPr dirty="0" err="1"/>
              <a:t>контроля</a:t>
            </a:r>
            <a:r>
              <a:rPr dirty="0"/>
              <a:t>.</a:t>
            </a:r>
          </a:p>
          <a:p>
            <a:pPr marL="558800" indent="-558800">
              <a:spcBef>
                <a:spcPts val="1700"/>
              </a:spcBef>
              <a:buSzPct val="76000"/>
              <a:buChar char="‣"/>
              <a:defRPr sz="4100">
                <a:solidFill>
                  <a:srgbClr val="FFFFFF"/>
                </a:solidFill>
                <a:latin typeface="InterV_Medium"/>
                <a:ea typeface="InterV_Medium"/>
                <a:cs typeface="InterV_Medium"/>
                <a:sym typeface="InterV_Medium"/>
              </a:defRPr>
            </a:pPr>
            <a:r>
              <a:rPr dirty="0" err="1"/>
              <a:t>Учет</a:t>
            </a:r>
            <a:r>
              <a:rPr dirty="0"/>
              <a:t> </a:t>
            </a:r>
            <a:r>
              <a:rPr dirty="0" err="1"/>
              <a:t>муниципального</a:t>
            </a:r>
            <a:r>
              <a:rPr dirty="0"/>
              <a:t> </a:t>
            </a:r>
            <a:r>
              <a:rPr dirty="0" err="1"/>
              <a:t>жилищного</a:t>
            </a:r>
            <a:r>
              <a:rPr dirty="0"/>
              <a:t> </a:t>
            </a:r>
            <a:r>
              <a:rPr dirty="0" err="1"/>
              <a:t>фонда</a:t>
            </a:r>
            <a:r>
              <a:rPr dirty="0"/>
              <a:t>.</a:t>
            </a:r>
          </a:p>
          <a:p>
            <a:pPr marL="558800" indent="-558800">
              <a:spcBef>
                <a:spcPts val="1700"/>
              </a:spcBef>
              <a:buSzPct val="76000"/>
              <a:buChar char="‣"/>
              <a:defRPr sz="4100">
                <a:solidFill>
                  <a:srgbClr val="FFFFFF"/>
                </a:solidFill>
                <a:latin typeface="InterV_Medium"/>
                <a:ea typeface="InterV_Medium"/>
                <a:cs typeface="InterV_Medium"/>
                <a:sym typeface="InterV_Medium"/>
              </a:defRPr>
            </a:pPr>
            <a:r>
              <a:rPr dirty="0" err="1"/>
              <a:t>Расчёт</a:t>
            </a:r>
            <a:r>
              <a:rPr dirty="0"/>
              <a:t>, </a:t>
            </a:r>
            <a:r>
              <a:rPr dirty="0" err="1"/>
              <a:t>начисление</a:t>
            </a:r>
            <a:r>
              <a:rPr dirty="0"/>
              <a:t> и </a:t>
            </a:r>
            <a:r>
              <a:rPr dirty="0" err="1"/>
              <a:t>сбор</a:t>
            </a:r>
            <a:r>
              <a:rPr dirty="0"/>
              <a:t> </a:t>
            </a:r>
            <a:r>
              <a:rPr dirty="0" err="1"/>
              <a:t>платы</a:t>
            </a:r>
            <a:r>
              <a:rPr dirty="0"/>
              <a:t> </a:t>
            </a:r>
            <a:r>
              <a:rPr dirty="0" err="1"/>
              <a:t>за</a:t>
            </a:r>
            <a:r>
              <a:rPr dirty="0"/>
              <a:t> </a:t>
            </a:r>
            <a:r>
              <a:rPr dirty="0" err="1"/>
              <a:t>наём</a:t>
            </a:r>
            <a:r>
              <a:rPr dirty="0"/>
              <a:t> с </a:t>
            </a:r>
            <a:r>
              <a:rPr dirty="0" err="1"/>
              <a:t>включением</a:t>
            </a:r>
            <a:r>
              <a:rPr dirty="0"/>
              <a:t> </a:t>
            </a:r>
            <a:r>
              <a:rPr dirty="0" err="1"/>
              <a:t>платежа</a:t>
            </a:r>
            <a:r>
              <a:rPr dirty="0"/>
              <a:t> в ОПД.</a:t>
            </a:r>
          </a:p>
          <a:p>
            <a:pPr marL="558800" indent="-558800">
              <a:spcBef>
                <a:spcPts val="1700"/>
              </a:spcBef>
              <a:buSzPct val="76000"/>
              <a:buChar char="‣"/>
              <a:defRPr sz="4100">
                <a:solidFill>
                  <a:srgbClr val="FFFFFF"/>
                </a:solidFill>
                <a:latin typeface="InterV_Medium"/>
                <a:ea typeface="InterV_Medium"/>
                <a:cs typeface="InterV_Medium"/>
                <a:sym typeface="InterV_Medium"/>
              </a:defRPr>
            </a:pPr>
            <a:r>
              <a:rPr dirty="0" err="1"/>
              <a:t>Проведение</a:t>
            </a:r>
            <a:r>
              <a:rPr dirty="0"/>
              <a:t> </a:t>
            </a:r>
            <a:r>
              <a:rPr dirty="0" err="1"/>
              <a:t>конкурсов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отбору</a:t>
            </a:r>
            <a:r>
              <a:rPr dirty="0"/>
              <a:t> УО и </a:t>
            </a:r>
            <a:r>
              <a:rPr dirty="0" err="1"/>
              <a:t>общих</a:t>
            </a:r>
            <a:r>
              <a:rPr dirty="0"/>
              <a:t> </a:t>
            </a:r>
            <a:r>
              <a:rPr dirty="0" err="1"/>
              <a:t>собраний</a:t>
            </a:r>
            <a:r>
              <a:rPr dirty="0"/>
              <a:t> </a:t>
            </a:r>
            <a:r>
              <a:rPr dirty="0" err="1"/>
              <a:t>собственников</a:t>
            </a:r>
            <a:r>
              <a:rPr dirty="0"/>
              <a:t>.</a:t>
            </a:r>
          </a:p>
          <a:p>
            <a:pPr marL="558800" indent="-558800">
              <a:spcBef>
                <a:spcPts val="1700"/>
              </a:spcBef>
              <a:buSzPct val="76000"/>
              <a:buChar char="‣"/>
              <a:defRPr sz="4100">
                <a:solidFill>
                  <a:srgbClr val="FFFFFF"/>
                </a:solidFill>
                <a:latin typeface="InterV_Medium"/>
                <a:ea typeface="InterV_Medium"/>
                <a:cs typeface="InterV_Medium"/>
                <a:sym typeface="InterV_Medium"/>
              </a:defRPr>
            </a:pPr>
            <a:r>
              <a:rPr dirty="0" err="1"/>
              <a:t>Получение</a:t>
            </a:r>
            <a:r>
              <a:rPr dirty="0"/>
              <a:t> </a:t>
            </a:r>
            <a:r>
              <a:rPr dirty="0" err="1"/>
              <a:t>оперативной</a:t>
            </a:r>
            <a:r>
              <a:rPr dirty="0"/>
              <a:t> </a:t>
            </a:r>
            <a:r>
              <a:rPr dirty="0" err="1"/>
              <a:t>информации</a:t>
            </a:r>
            <a:r>
              <a:rPr dirty="0"/>
              <a:t> о </a:t>
            </a:r>
            <a:r>
              <a:rPr dirty="0" err="1"/>
              <a:t>структуре</a:t>
            </a:r>
            <a:r>
              <a:rPr dirty="0"/>
              <a:t> </a:t>
            </a:r>
            <a:r>
              <a:rPr dirty="0" err="1"/>
              <a:t>задолженности</a:t>
            </a:r>
            <a:r>
              <a:rPr dirty="0"/>
              <a:t> </a:t>
            </a:r>
            <a:r>
              <a:rPr dirty="0" err="1"/>
              <a:t>за</a:t>
            </a:r>
            <a:r>
              <a:rPr dirty="0"/>
              <a:t> ЖКУ.</a:t>
            </a:r>
          </a:p>
          <a:p>
            <a:pPr marL="558800" indent="-558800">
              <a:spcBef>
                <a:spcPts val="1700"/>
              </a:spcBef>
              <a:buSzPct val="76000"/>
              <a:buChar char="‣"/>
              <a:defRPr sz="4100">
                <a:solidFill>
                  <a:srgbClr val="FFFFFF"/>
                </a:solidFill>
                <a:latin typeface="InterV_Medium"/>
                <a:ea typeface="InterV_Medium"/>
                <a:cs typeface="InterV_Medium"/>
                <a:sym typeface="InterV_Medium"/>
              </a:defRPr>
            </a:pPr>
            <a:r>
              <a:rPr dirty="0" err="1"/>
              <a:t>Расчет</a:t>
            </a:r>
            <a:r>
              <a:rPr dirty="0"/>
              <a:t> </a:t>
            </a:r>
            <a:r>
              <a:rPr dirty="0" err="1"/>
              <a:t>взносов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капитальный</a:t>
            </a:r>
            <a:r>
              <a:rPr dirty="0"/>
              <a:t> </a:t>
            </a:r>
            <a:r>
              <a:rPr dirty="0" err="1"/>
              <a:t>ремонт</a:t>
            </a:r>
            <a:r>
              <a:rPr dirty="0"/>
              <a:t> </a:t>
            </a:r>
            <a:r>
              <a:rPr dirty="0" err="1"/>
              <a:t>общего</a:t>
            </a:r>
            <a:r>
              <a:rPr dirty="0"/>
              <a:t> </a:t>
            </a:r>
            <a:r>
              <a:rPr dirty="0" err="1"/>
              <a:t>имущества</a:t>
            </a:r>
            <a:r>
              <a:rPr dirty="0"/>
              <a:t> </a:t>
            </a:r>
            <a:br>
              <a:rPr dirty="0"/>
            </a:b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муниципальному</a:t>
            </a:r>
            <a:r>
              <a:rPr dirty="0"/>
              <a:t> </a:t>
            </a:r>
            <a:r>
              <a:rPr dirty="0" err="1"/>
              <a:t>жилищному</a:t>
            </a:r>
            <a:r>
              <a:rPr dirty="0"/>
              <a:t> </a:t>
            </a:r>
            <a:r>
              <a:rPr dirty="0" err="1"/>
              <a:t>фонду</a:t>
            </a:r>
            <a:r>
              <a:rPr dirty="0"/>
              <a:t>.</a:t>
            </a:r>
          </a:p>
        </p:txBody>
      </p:sp>
      <p:sp>
        <p:nvSpPr>
          <p:cNvPr id="297" name="Rectangle"/>
          <p:cNvSpPr/>
          <p:nvPr/>
        </p:nvSpPr>
        <p:spPr>
          <a:xfrm>
            <a:off x="1784956" y="2361867"/>
            <a:ext cx="5263444" cy="2553032"/>
          </a:xfrm>
          <a:prstGeom prst="rect">
            <a:avLst/>
          </a:prstGeom>
          <a:ln w="38100">
            <a:solidFill>
              <a:srgbClr val="0A9FEB"/>
            </a:solidFill>
            <a:miter lim="400000"/>
          </a:ln>
        </p:spPr>
        <p:txBody>
          <a:bodyPr tIns="91439" bIns="91439" anchor="ctr"/>
          <a:lstStyle/>
          <a:p>
            <a:endParaRPr/>
          </a:p>
        </p:txBody>
      </p:sp>
      <p:sp>
        <p:nvSpPr>
          <p:cNvPr id="298" name="Rectangle"/>
          <p:cNvSpPr/>
          <p:nvPr/>
        </p:nvSpPr>
        <p:spPr>
          <a:xfrm>
            <a:off x="16146208" y="2361867"/>
            <a:ext cx="5263445" cy="2553032"/>
          </a:xfrm>
          <a:prstGeom prst="rect">
            <a:avLst/>
          </a:prstGeom>
          <a:ln w="38100">
            <a:solidFill>
              <a:srgbClr val="0A9FEB"/>
            </a:solidFill>
            <a:miter lim="400000"/>
          </a:ln>
        </p:spPr>
        <p:txBody>
          <a:bodyPr tIns="91439" bIns="91439" anchor="ctr"/>
          <a:lstStyle/>
          <a:p>
            <a:endParaRPr/>
          </a:p>
        </p:txBody>
      </p:sp>
      <p:sp>
        <p:nvSpPr>
          <p:cNvPr id="299" name="Line"/>
          <p:cNvSpPr/>
          <p:nvPr/>
        </p:nvSpPr>
        <p:spPr>
          <a:xfrm flipH="1" flipV="1">
            <a:off x="7020967" y="3638383"/>
            <a:ext cx="9105815" cy="1"/>
          </a:xfrm>
          <a:prstGeom prst="line">
            <a:avLst/>
          </a:prstGeom>
          <a:ln w="25400" cap="rnd">
            <a:solidFill>
              <a:srgbClr val="FFF86B"/>
            </a:solidFill>
            <a:headEnd type="triangle"/>
            <a:tailEnd type="triangle"/>
          </a:ln>
        </p:spPr>
        <p:txBody>
          <a:bodyPr tIns="91439" bIns="9143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ГИС ЖКХ…">
            <a:extLst>
              <a:ext uri="{FF2B5EF4-FFF2-40B4-BE49-F238E27FC236}">
                <a16:creationId xmlns:a16="http://schemas.microsoft.com/office/drawing/2014/main" xmlns="" id="{77658C18-BAB4-43DB-85E4-1B91ED89A888}"/>
              </a:ext>
            </a:extLst>
          </p:cNvPr>
          <p:cNvSpPr txBox="1"/>
          <p:nvPr/>
        </p:nvSpPr>
        <p:spPr>
          <a:xfrm>
            <a:off x="16643270" y="2447179"/>
            <a:ext cx="6219171" cy="26212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 anchor="ctr">
            <a:spAutoFit/>
          </a:bodyPr>
          <a:lstStyle/>
          <a:p>
            <a:pPr>
              <a:defRPr sz="7900" b="1">
                <a:solidFill>
                  <a:srgbClr val="FFFFFF"/>
                </a:solidFill>
                <a:latin typeface="InterV_Extra-Bold"/>
                <a:ea typeface="InterV_Extra-Bold"/>
                <a:cs typeface="InterV_Extra-Bold"/>
                <a:sym typeface="InterV_Extra-Bold"/>
              </a:defRPr>
            </a:pPr>
            <a:r>
              <a:rPr dirty="0"/>
              <a:t>ГИС ЖКХ</a:t>
            </a:r>
          </a:p>
          <a:p>
            <a:pPr>
              <a:defRPr sz="7900" b="1">
                <a:solidFill>
                  <a:srgbClr val="FFFFFF"/>
                </a:solidFill>
                <a:latin typeface="InterV_Extra-Bold"/>
                <a:ea typeface="InterV_Extra-Bold"/>
                <a:cs typeface="InterV_Extra-Bold"/>
                <a:sym typeface="InterV_Extra-Bold"/>
              </a:defRPr>
            </a:pPr>
            <a:r>
              <a:rPr dirty="0"/>
              <a:t>ЕФ ИРЦ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Надзорные органы"/>
          <p:cNvSpPr txBox="1"/>
          <p:nvPr/>
        </p:nvSpPr>
        <p:spPr>
          <a:xfrm>
            <a:off x="729849" y="318363"/>
            <a:ext cx="22924301" cy="11607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spAutoFit/>
          </a:bodyPr>
          <a:lstStyle>
            <a:lvl1pPr>
              <a:lnSpc>
                <a:spcPct val="110000"/>
              </a:lnSpc>
              <a:defRPr sz="6400" b="1">
                <a:solidFill>
                  <a:srgbClr val="FFFFFF"/>
                </a:solidFill>
                <a:latin typeface="InterV_Bold"/>
                <a:ea typeface="InterV_Bold"/>
                <a:cs typeface="InterV_Bold"/>
                <a:sym typeface="InterV_Bold"/>
              </a:defRPr>
            </a:lvl1pPr>
          </a:lstStyle>
          <a:p>
            <a:r>
              <a:t>Надзорные органы</a:t>
            </a:r>
          </a:p>
        </p:txBody>
      </p:sp>
      <p:sp>
        <p:nvSpPr>
          <p:cNvPr id="276" name="Line"/>
          <p:cNvSpPr/>
          <p:nvPr/>
        </p:nvSpPr>
        <p:spPr>
          <a:xfrm>
            <a:off x="12700" y="13398500"/>
            <a:ext cx="24358601" cy="0"/>
          </a:xfrm>
          <a:prstGeom prst="line">
            <a:avLst/>
          </a:prstGeom>
          <a:ln w="88900" cap="rnd">
            <a:solidFill>
              <a:srgbClr val="0AA4F2"/>
            </a:solidFill>
          </a:ln>
        </p:spPr>
        <p:txBody>
          <a:bodyPr tIns="91439" bIns="9143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280" name="Group"/>
          <p:cNvGrpSpPr/>
          <p:nvPr/>
        </p:nvGrpSpPr>
        <p:grpSpPr>
          <a:xfrm>
            <a:off x="18916600" y="11518899"/>
            <a:ext cx="4864696" cy="1636714"/>
            <a:chOff x="0" y="0"/>
            <a:chExt cx="4864694" cy="1636712"/>
          </a:xfrm>
        </p:grpSpPr>
        <p:pic>
          <p:nvPicPr>
            <p:cNvPr id="277" name="Лого.ЦСИ.png" descr="Лого.ЦСИ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9257" t="78326" r="55275" b="13900"/>
            <a:stretch>
              <a:fillRect/>
            </a:stretch>
          </p:blipFill>
          <p:spPr>
            <a:xfrm>
              <a:off x="0" y="570557"/>
              <a:ext cx="4864695" cy="10661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78" name="Rectangle"/>
            <p:cNvSpPr/>
            <p:nvPr/>
          </p:nvSpPr>
          <p:spPr>
            <a:xfrm>
              <a:off x="33337" y="248245"/>
              <a:ext cx="3579863" cy="640755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endParaRPr/>
            </a:p>
          </p:txBody>
        </p:sp>
        <p:sp>
          <p:nvSpPr>
            <p:cNvPr id="279" name="Rectangle"/>
            <p:cNvSpPr/>
            <p:nvPr/>
          </p:nvSpPr>
          <p:spPr>
            <a:xfrm>
              <a:off x="12253" y="0"/>
              <a:ext cx="1848347" cy="1270000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281" name="ФАС, ГЖИ, Прокуратура, Роспотребнадзор и другие"/>
          <p:cNvSpPr txBox="1"/>
          <p:nvPr/>
        </p:nvSpPr>
        <p:spPr>
          <a:xfrm>
            <a:off x="1797889" y="2828179"/>
            <a:ext cx="10446056" cy="18592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 anchor="ctr">
            <a:spAutoFit/>
          </a:bodyPr>
          <a:lstStyle>
            <a:lvl1pPr>
              <a:lnSpc>
                <a:spcPct val="120000"/>
              </a:lnSpc>
              <a:defRPr sz="5000" b="1">
                <a:solidFill>
                  <a:srgbClr val="FFFFFF"/>
                </a:solidFill>
                <a:latin typeface="InterV_Extra-Bold"/>
                <a:ea typeface="InterV_Extra-Bold"/>
                <a:cs typeface="InterV_Extra-Bold"/>
                <a:sym typeface="InterV_Extra-Bold"/>
              </a:defRPr>
            </a:lvl1pPr>
          </a:lstStyle>
          <a:p>
            <a:r>
              <a:t>ФАС, ГЖИ, Прокуратура, Роспотребнадзор и другие</a:t>
            </a:r>
          </a:p>
        </p:txBody>
      </p:sp>
      <p:sp>
        <p:nvSpPr>
          <p:cNvPr id="282" name="ГИС ЖКХ…"/>
          <p:cNvSpPr txBox="1"/>
          <p:nvPr/>
        </p:nvSpPr>
        <p:spPr>
          <a:xfrm>
            <a:off x="16643270" y="2447179"/>
            <a:ext cx="6219171" cy="26212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 anchor="ctr">
            <a:spAutoFit/>
          </a:bodyPr>
          <a:lstStyle/>
          <a:p>
            <a:pPr>
              <a:defRPr sz="7900" b="1">
                <a:solidFill>
                  <a:srgbClr val="FFFFFF"/>
                </a:solidFill>
                <a:latin typeface="InterV_Extra-Bold"/>
                <a:ea typeface="InterV_Extra-Bold"/>
                <a:cs typeface="InterV_Extra-Bold"/>
                <a:sym typeface="InterV_Extra-Bold"/>
              </a:defRPr>
            </a:pPr>
            <a:r>
              <a:rPr dirty="0"/>
              <a:t>ГИС ЖКХ</a:t>
            </a:r>
          </a:p>
          <a:p>
            <a:pPr>
              <a:defRPr sz="7900" b="1">
                <a:solidFill>
                  <a:srgbClr val="FFFFFF"/>
                </a:solidFill>
                <a:latin typeface="InterV_Extra-Bold"/>
                <a:ea typeface="InterV_Extra-Bold"/>
                <a:cs typeface="InterV_Extra-Bold"/>
                <a:sym typeface="InterV_Extra-Bold"/>
              </a:defRPr>
            </a:pPr>
            <a:r>
              <a:rPr dirty="0"/>
              <a:t>ЕФ ИРЦ</a:t>
            </a:r>
          </a:p>
        </p:txBody>
      </p:sp>
      <p:sp>
        <p:nvSpPr>
          <p:cNvPr id="283" name="TextBox 13"/>
          <p:cNvSpPr txBox="1"/>
          <p:nvPr/>
        </p:nvSpPr>
        <p:spPr>
          <a:xfrm>
            <a:off x="2890255" y="6296845"/>
            <a:ext cx="22515757" cy="52755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spAutoFit/>
          </a:bodyPr>
          <a:lstStyle/>
          <a:p>
            <a:pPr marL="558800" indent="-558800">
              <a:spcBef>
                <a:spcPts val="1700"/>
              </a:spcBef>
              <a:buSzPct val="76000"/>
              <a:buChar char="‣"/>
              <a:defRPr sz="4100">
                <a:solidFill>
                  <a:srgbClr val="FFFFFF"/>
                </a:solidFill>
                <a:latin typeface="InterV_Medium"/>
                <a:ea typeface="InterV_Medium"/>
                <a:cs typeface="InterV_Medium"/>
                <a:sym typeface="InterV_Medium"/>
              </a:defRPr>
            </a:pPr>
            <a:r>
              <a:t>Осуществление государственного жилищного контроля.</a:t>
            </a:r>
          </a:p>
          <a:p>
            <a:pPr marL="558800" indent="-558800">
              <a:spcBef>
                <a:spcPts val="1700"/>
              </a:spcBef>
              <a:buSzPct val="76000"/>
              <a:buChar char="‣"/>
              <a:defRPr sz="4100">
                <a:solidFill>
                  <a:srgbClr val="FFFFFF"/>
                </a:solidFill>
                <a:latin typeface="InterV_Medium"/>
                <a:ea typeface="InterV_Medium"/>
                <a:cs typeface="InterV_Medium"/>
                <a:sym typeface="InterV_Medium"/>
              </a:defRPr>
            </a:pPr>
            <a:r>
              <a:t>Контроль за достоверностью и полнотой загружаемой </a:t>
            </a:r>
            <a:br/>
            <a:r>
              <a:t>информации в ГИС ЖКХ.</a:t>
            </a:r>
          </a:p>
          <a:p>
            <a:pPr marL="558800" indent="-558800">
              <a:spcBef>
                <a:spcPts val="1700"/>
              </a:spcBef>
              <a:buSzPct val="76000"/>
              <a:buChar char="‣"/>
              <a:defRPr sz="4100">
                <a:solidFill>
                  <a:srgbClr val="FFFFFF"/>
                </a:solidFill>
                <a:latin typeface="InterV_Medium"/>
                <a:ea typeface="InterV_Medium"/>
                <a:cs typeface="InterV_Medium"/>
                <a:sym typeface="InterV_Medium"/>
              </a:defRPr>
            </a:pPr>
            <a:r>
              <a:t>Проведение проверок на основе данных ГИС ЖКХ</a:t>
            </a:r>
            <a:br/>
            <a:r>
              <a:t>без запроса сведений у УО, РСО, РО.</a:t>
            </a:r>
          </a:p>
          <a:p>
            <a:pPr marL="558800" indent="-558800">
              <a:spcBef>
                <a:spcPts val="1700"/>
              </a:spcBef>
              <a:buSzPct val="76000"/>
              <a:buChar char="‣"/>
              <a:defRPr sz="4100">
                <a:solidFill>
                  <a:srgbClr val="FFFFFF"/>
                </a:solidFill>
                <a:latin typeface="InterV_Medium"/>
                <a:ea typeface="InterV_Medium"/>
                <a:cs typeface="InterV_Medium"/>
                <a:sym typeface="InterV_Medium"/>
              </a:defRPr>
            </a:pPr>
            <a:r>
              <a:t>Получение достоверной информации для осуществления </a:t>
            </a:r>
            <a:br/>
            <a:r>
              <a:t>камеральных проверок.</a:t>
            </a:r>
          </a:p>
        </p:txBody>
      </p:sp>
      <p:sp>
        <p:nvSpPr>
          <p:cNvPr id="284" name="Rectangle"/>
          <p:cNvSpPr/>
          <p:nvPr/>
        </p:nvSpPr>
        <p:spPr>
          <a:xfrm>
            <a:off x="1540610" y="2481304"/>
            <a:ext cx="9436614" cy="2553031"/>
          </a:xfrm>
          <a:prstGeom prst="rect">
            <a:avLst/>
          </a:prstGeom>
          <a:ln w="38100">
            <a:solidFill>
              <a:srgbClr val="0A9FEB"/>
            </a:solidFill>
            <a:miter lim="400000"/>
          </a:ln>
        </p:spPr>
        <p:txBody>
          <a:bodyPr tIns="91439" bIns="91439" anchor="ctr"/>
          <a:lstStyle/>
          <a:p>
            <a:endParaRPr/>
          </a:p>
        </p:txBody>
      </p:sp>
      <p:sp>
        <p:nvSpPr>
          <p:cNvPr id="285" name="Rectangle"/>
          <p:cNvSpPr/>
          <p:nvPr/>
        </p:nvSpPr>
        <p:spPr>
          <a:xfrm>
            <a:off x="16270943" y="2481304"/>
            <a:ext cx="5858444" cy="2553031"/>
          </a:xfrm>
          <a:prstGeom prst="rect">
            <a:avLst/>
          </a:prstGeom>
          <a:ln w="38100">
            <a:solidFill>
              <a:srgbClr val="0A9FEB"/>
            </a:solidFill>
            <a:miter lim="400000"/>
          </a:ln>
        </p:spPr>
        <p:txBody>
          <a:bodyPr tIns="91439" bIns="91439" anchor="ctr"/>
          <a:lstStyle/>
          <a:p>
            <a:endParaRPr/>
          </a:p>
        </p:txBody>
      </p:sp>
      <p:sp>
        <p:nvSpPr>
          <p:cNvPr id="286" name="Line"/>
          <p:cNvSpPr/>
          <p:nvPr/>
        </p:nvSpPr>
        <p:spPr>
          <a:xfrm flipH="1" flipV="1">
            <a:off x="10993322" y="3757819"/>
            <a:ext cx="5261523" cy="1"/>
          </a:xfrm>
          <a:prstGeom prst="line">
            <a:avLst/>
          </a:prstGeom>
          <a:ln w="25400" cap="rnd">
            <a:solidFill>
              <a:srgbClr val="FFF86B"/>
            </a:solidFill>
            <a:headEnd type="triangle"/>
            <a:tailEnd type="triangle"/>
          </a:ln>
        </p:spPr>
        <p:txBody>
          <a:bodyPr tIns="91439" bIns="9143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Единый лицевой счет"/>
          <p:cNvSpPr txBox="1"/>
          <p:nvPr/>
        </p:nvSpPr>
        <p:spPr>
          <a:xfrm>
            <a:off x="729849" y="318363"/>
            <a:ext cx="22924301" cy="11607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spAutoFit/>
          </a:bodyPr>
          <a:lstStyle>
            <a:lvl1pPr>
              <a:lnSpc>
                <a:spcPct val="110000"/>
              </a:lnSpc>
              <a:defRPr sz="6400" b="1">
                <a:solidFill>
                  <a:srgbClr val="FFFFFF"/>
                </a:solidFill>
                <a:latin typeface="InterV_Bold"/>
                <a:ea typeface="InterV_Bold"/>
                <a:cs typeface="InterV_Bold"/>
                <a:sym typeface="InterV_Bold"/>
              </a:defRPr>
            </a:lvl1pPr>
          </a:lstStyle>
          <a:p>
            <a:r>
              <a:t>Единый лицевой счет</a:t>
            </a:r>
          </a:p>
        </p:txBody>
      </p:sp>
      <p:sp>
        <p:nvSpPr>
          <p:cNvPr id="328" name="Line"/>
          <p:cNvSpPr/>
          <p:nvPr/>
        </p:nvSpPr>
        <p:spPr>
          <a:xfrm>
            <a:off x="12700" y="13398500"/>
            <a:ext cx="24358601" cy="0"/>
          </a:xfrm>
          <a:prstGeom prst="line">
            <a:avLst/>
          </a:prstGeom>
          <a:ln w="88900" cap="rnd">
            <a:solidFill>
              <a:srgbClr val="0AA4F2"/>
            </a:solidFill>
          </a:ln>
        </p:spPr>
        <p:txBody>
          <a:bodyPr tIns="91439" bIns="9143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332" name="Group"/>
          <p:cNvGrpSpPr/>
          <p:nvPr/>
        </p:nvGrpSpPr>
        <p:grpSpPr>
          <a:xfrm>
            <a:off x="18916600" y="11518899"/>
            <a:ext cx="4864696" cy="1636714"/>
            <a:chOff x="0" y="0"/>
            <a:chExt cx="4864694" cy="1636712"/>
          </a:xfrm>
        </p:grpSpPr>
        <p:pic>
          <p:nvPicPr>
            <p:cNvPr id="329" name="Лого.ЦСИ.png" descr="Лого.ЦСИ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9257" t="78326" r="55275" b="13900"/>
            <a:stretch>
              <a:fillRect/>
            </a:stretch>
          </p:blipFill>
          <p:spPr>
            <a:xfrm>
              <a:off x="0" y="570557"/>
              <a:ext cx="4864695" cy="10661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30" name="Rectangle"/>
            <p:cNvSpPr/>
            <p:nvPr/>
          </p:nvSpPr>
          <p:spPr>
            <a:xfrm>
              <a:off x="33337" y="248245"/>
              <a:ext cx="3579863" cy="640755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endParaRPr/>
            </a:p>
          </p:txBody>
        </p:sp>
        <p:sp>
          <p:nvSpPr>
            <p:cNvPr id="331" name="Rectangle"/>
            <p:cNvSpPr/>
            <p:nvPr/>
          </p:nvSpPr>
          <p:spPr>
            <a:xfrm>
              <a:off x="12253" y="0"/>
              <a:ext cx="1848347" cy="1270000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333" name="TextBox 13"/>
          <p:cNvSpPr txBox="1"/>
          <p:nvPr/>
        </p:nvSpPr>
        <p:spPr>
          <a:xfrm>
            <a:off x="1508553" y="3616668"/>
            <a:ext cx="21366894" cy="57708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spAutoFit/>
          </a:bodyPr>
          <a:lstStyle/>
          <a:p>
            <a:pPr marL="558800" indent="-558800">
              <a:lnSpc>
                <a:spcPct val="110000"/>
              </a:lnSpc>
              <a:spcBef>
                <a:spcPts val="2000"/>
              </a:spcBef>
              <a:buSzPct val="76000"/>
              <a:buChar char="‣"/>
              <a:defRPr sz="4100">
                <a:solidFill>
                  <a:srgbClr val="FFFFFF"/>
                </a:solidFill>
                <a:latin typeface="InterV_Medium"/>
                <a:ea typeface="InterV_Medium"/>
                <a:cs typeface="InterV_Medium"/>
                <a:sym typeface="InterV_Medium"/>
              </a:defRPr>
            </a:pPr>
            <a:r>
              <a:t>Внедрение уникального лицевого счета.</a:t>
            </a:r>
          </a:p>
          <a:p>
            <a:pPr marL="558800" indent="-558800">
              <a:lnSpc>
                <a:spcPct val="110000"/>
              </a:lnSpc>
              <a:spcBef>
                <a:spcPts val="2000"/>
              </a:spcBef>
              <a:buSzPct val="76000"/>
              <a:buChar char="‣"/>
              <a:defRPr sz="4100">
                <a:solidFill>
                  <a:srgbClr val="FFFFFF"/>
                </a:solidFill>
                <a:latin typeface="InterV_Medium"/>
                <a:ea typeface="InterV_Medium"/>
                <a:cs typeface="InterV_Medium"/>
                <a:sym typeface="InterV_Medium"/>
              </a:defRPr>
            </a:pPr>
            <a:r>
              <a:t>Присвоение помещениям в МКД и ИЖС уникальных номеров -</a:t>
            </a:r>
            <a:br/>
            <a:r>
              <a:t>в разрезе регионов, населенных пунктов.</a:t>
            </a:r>
          </a:p>
          <a:p>
            <a:pPr marL="558800" indent="-558800">
              <a:lnSpc>
                <a:spcPct val="110000"/>
              </a:lnSpc>
              <a:spcBef>
                <a:spcPts val="2000"/>
              </a:spcBef>
              <a:buSzPct val="76000"/>
              <a:buChar char="‣"/>
              <a:defRPr sz="4100">
                <a:solidFill>
                  <a:srgbClr val="FFFFFF"/>
                </a:solidFill>
                <a:latin typeface="InterV_Medium"/>
                <a:ea typeface="InterV_Medium"/>
                <a:cs typeface="InterV_Medium"/>
                <a:sym typeface="InterV_Medium"/>
              </a:defRPr>
            </a:pPr>
            <a:r>
              <a:t>Применение ЕЛС всеми поставщиками ресурсов и услуг.</a:t>
            </a:r>
          </a:p>
          <a:p>
            <a:pPr marL="558800" indent="-558800">
              <a:lnSpc>
                <a:spcPct val="110000"/>
              </a:lnSpc>
              <a:spcBef>
                <a:spcPts val="2000"/>
              </a:spcBef>
              <a:buSzPct val="76000"/>
              <a:buChar char="‣"/>
              <a:defRPr sz="4100">
                <a:solidFill>
                  <a:srgbClr val="FFFFFF"/>
                </a:solidFill>
                <a:latin typeface="InterV_Medium"/>
                <a:ea typeface="InterV_Medium"/>
                <a:cs typeface="InterV_Medium"/>
                <a:sym typeface="InterV_Medium"/>
              </a:defRPr>
            </a:pPr>
            <a:r>
              <a:t>Привязка задолженности за ЖКУ к ЕЛС с переходом задолженности </a:t>
            </a:r>
            <a:br/>
            <a:r>
              <a:t>при смене собственника помещения  - по аналогии </a:t>
            </a:r>
            <a:br/>
            <a:r>
              <a:t>взносов на капитальный ремонт.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Предложения и перспективы"/>
          <p:cNvSpPr txBox="1"/>
          <p:nvPr/>
        </p:nvSpPr>
        <p:spPr>
          <a:xfrm>
            <a:off x="729849" y="318363"/>
            <a:ext cx="22924301" cy="1213856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spAutoFit/>
          </a:bodyPr>
          <a:lstStyle>
            <a:lvl1pPr>
              <a:lnSpc>
                <a:spcPct val="110000"/>
              </a:lnSpc>
              <a:defRPr sz="6400" b="1">
                <a:solidFill>
                  <a:srgbClr val="FFFFFF"/>
                </a:solidFill>
                <a:latin typeface="InterV_Bold"/>
                <a:ea typeface="InterV_Bold"/>
                <a:cs typeface="InterV_Bold"/>
                <a:sym typeface="InterV_Bold"/>
              </a:defRPr>
            </a:lvl1pPr>
          </a:lstStyle>
          <a:p>
            <a:r>
              <a:rPr dirty="0" err="1"/>
              <a:t>Перспектив</a:t>
            </a:r>
            <a:r>
              <a:rPr lang="ru-RU" dirty="0" err="1"/>
              <a:t>ное</a:t>
            </a:r>
            <a:r>
              <a:rPr lang="ru-RU" dirty="0"/>
              <a:t> развитие ГИС ЖКХ</a:t>
            </a:r>
            <a:endParaRPr dirty="0"/>
          </a:p>
        </p:txBody>
      </p:sp>
      <p:sp>
        <p:nvSpPr>
          <p:cNvPr id="344" name="Line"/>
          <p:cNvSpPr/>
          <p:nvPr/>
        </p:nvSpPr>
        <p:spPr>
          <a:xfrm>
            <a:off x="12700" y="13398500"/>
            <a:ext cx="24358601" cy="0"/>
          </a:xfrm>
          <a:prstGeom prst="line">
            <a:avLst/>
          </a:prstGeom>
          <a:ln w="88900" cap="rnd">
            <a:solidFill>
              <a:srgbClr val="0AA4F2"/>
            </a:solidFill>
          </a:ln>
        </p:spPr>
        <p:txBody>
          <a:bodyPr tIns="91439" bIns="9143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348" name="Group"/>
          <p:cNvGrpSpPr/>
          <p:nvPr/>
        </p:nvGrpSpPr>
        <p:grpSpPr>
          <a:xfrm>
            <a:off x="18916600" y="11518899"/>
            <a:ext cx="4864696" cy="1636714"/>
            <a:chOff x="0" y="0"/>
            <a:chExt cx="4864694" cy="1636712"/>
          </a:xfrm>
        </p:grpSpPr>
        <p:pic>
          <p:nvPicPr>
            <p:cNvPr id="345" name="Лого.ЦСИ.png" descr="Лого.ЦСИ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9257" t="78326" r="55275" b="13900"/>
            <a:stretch>
              <a:fillRect/>
            </a:stretch>
          </p:blipFill>
          <p:spPr>
            <a:xfrm>
              <a:off x="0" y="570557"/>
              <a:ext cx="4864695" cy="10661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46" name="Rectangle"/>
            <p:cNvSpPr/>
            <p:nvPr/>
          </p:nvSpPr>
          <p:spPr>
            <a:xfrm>
              <a:off x="33337" y="248245"/>
              <a:ext cx="3579863" cy="640755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endParaRPr/>
            </a:p>
          </p:txBody>
        </p:sp>
        <p:sp>
          <p:nvSpPr>
            <p:cNvPr id="347" name="Rectangle"/>
            <p:cNvSpPr/>
            <p:nvPr/>
          </p:nvSpPr>
          <p:spPr>
            <a:xfrm>
              <a:off x="12253" y="0"/>
              <a:ext cx="1848347" cy="1270000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349" name="TextBox 13"/>
          <p:cNvSpPr txBox="1"/>
          <p:nvPr/>
        </p:nvSpPr>
        <p:spPr>
          <a:xfrm>
            <a:off x="1954863" y="3947793"/>
            <a:ext cx="18861656" cy="577767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spAutoFit/>
          </a:bodyPr>
          <a:lstStyle/>
          <a:p>
            <a:pPr marL="558800" indent="-558800">
              <a:lnSpc>
                <a:spcPct val="110000"/>
              </a:lnSpc>
              <a:spcBef>
                <a:spcPts val="2000"/>
              </a:spcBef>
              <a:buSzPct val="76000"/>
              <a:buChar char="‣"/>
              <a:defRPr sz="4100">
                <a:solidFill>
                  <a:srgbClr val="FFFFFF"/>
                </a:solidFill>
                <a:latin typeface="InterV_Medium"/>
                <a:ea typeface="InterV_Medium"/>
                <a:cs typeface="InterV_Medium"/>
                <a:sym typeface="InterV_Medium"/>
              </a:defRPr>
            </a:pPr>
            <a:r>
              <a:rPr dirty="0" err="1"/>
              <a:t>Расчеты</a:t>
            </a:r>
            <a:r>
              <a:rPr dirty="0"/>
              <a:t> РСО в ИЖС </a:t>
            </a:r>
            <a:r>
              <a:rPr dirty="0" err="1"/>
              <a:t>включить</a:t>
            </a:r>
            <a:r>
              <a:rPr dirty="0"/>
              <a:t> в </a:t>
            </a:r>
            <a:r>
              <a:rPr dirty="0" err="1"/>
              <a:t>систему</a:t>
            </a:r>
            <a:r>
              <a:rPr dirty="0"/>
              <a:t> ЕФ ИРЦ.</a:t>
            </a:r>
          </a:p>
          <a:p>
            <a:pPr marL="558800" indent="-558800">
              <a:lnSpc>
                <a:spcPct val="110000"/>
              </a:lnSpc>
              <a:spcBef>
                <a:spcPts val="2000"/>
              </a:spcBef>
              <a:buSzPct val="76000"/>
              <a:buChar char="‣"/>
              <a:defRPr sz="4100">
                <a:solidFill>
                  <a:srgbClr val="FFFFFF"/>
                </a:solidFill>
                <a:latin typeface="InterV_Medium"/>
                <a:ea typeface="InterV_Medium"/>
                <a:cs typeface="InterV_Medium"/>
                <a:sym typeface="InterV_Medium"/>
              </a:defRPr>
            </a:pPr>
            <a:r>
              <a:rPr dirty="0" err="1"/>
              <a:t>Подключить</a:t>
            </a:r>
            <a:r>
              <a:rPr dirty="0"/>
              <a:t> к </a:t>
            </a:r>
            <a:r>
              <a:rPr dirty="0" err="1"/>
              <a:t>системе</a:t>
            </a:r>
            <a:r>
              <a:rPr dirty="0"/>
              <a:t> ГИС ЖКХ </a:t>
            </a:r>
            <a:r>
              <a:rPr dirty="0" err="1"/>
              <a:t>прочих</a:t>
            </a:r>
            <a:r>
              <a:rPr dirty="0"/>
              <a:t> </a:t>
            </a:r>
            <a:r>
              <a:rPr dirty="0" err="1"/>
              <a:t>потребителей</a:t>
            </a:r>
            <a:r>
              <a:rPr dirty="0"/>
              <a:t> – </a:t>
            </a:r>
            <a:br>
              <a:rPr dirty="0"/>
            </a:br>
            <a:r>
              <a:rPr dirty="0"/>
              <a:t>СНТ, ГСК и </a:t>
            </a:r>
            <a:r>
              <a:rPr dirty="0" err="1"/>
              <a:t>т.д</a:t>
            </a:r>
            <a:r>
              <a:rPr dirty="0"/>
              <a:t>.</a:t>
            </a:r>
            <a:endParaRPr lang="ru-RU" dirty="0"/>
          </a:p>
          <a:p>
            <a:pPr marL="558800" indent="-558800">
              <a:lnSpc>
                <a:spcPct val="110000"/>
              </a:lnSpc>
              <a:spcBef>
                <a:spcPts val="2000"/>
              </a:spcBef>
              <a:buSzPct val="76000"/>
              <a:buFontTx/>
              <a:buChar char="‣"/>
              <a:defRPr sz="4100">
                <a:solidFill>
                  <a:srgbClr val="FFFFFF"/>
                </a:solidFill>
                <a:latin typeface="InterV_Medium"/>
                <a:ea typeface="InterV_Medium"/>
                <a:cs typeface="InterV_Medium"/>
                <a:sym typeface="InterV_Medium"/>
              </a:defRPr>
            </a:pPr>
            <a:r>
              <a:rPr lang="ru-RU" dirty="0"/>
              <a:t>В случае принятия решения о накоплении взносов на капитальный ремонт на специализированных счетах – использовать в качестве </a:t>
            </a:r>
            <a:r>
              <a:rPr lang="ru-RU" dirty="0" err="1"/>
              <a:t>спецсчета</a:t>
            </a:r>
            <a:r>
              <a:rPr lang="ru-RU" dirty="0"/>
              <a:t> счет ЕФ ИРЦ, либо ЕФ ИРЦ предложить в качестве владельца счета.</a:t>
            </a:r>
          </a:p>
          <a:p>
            <a:pPr marL="558800" indent="-558800">
              <a:lnSpc>
                <a:spcPct val="110000"/>
              </a:lnSpc>
              <a:spcBef>
                <a:spcPts val="2000"/>
              </a:spcBef>
              <a:buSzPct val="76000"/>
              <a:buChar char="‣"/>
              <a:defRPr sz="4100">
                <a:solidFill>
                  <a:srgbClr val="FFFFFF"/>
                </a:solidFill>
                <a:latin typeface="InterV_Medium"/>
                <a:ea typeface="InterV_Medium"/>
                <a:cs typeface="InterV_Medium"/>
                <a:sym typeface="InterV_Medium"/>
              </a:defRPr>
            </a:pPr>
            <a:endParaRPr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Сектор">
  <a:themeElements>
    <a:clrScheme name="Сектор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000FF"/>
      </a:hlink>
      <a:folHlink>
        <a:srgbClr val="FF00FF"/>
      </a:folHlink>
    </a:clrScheme>
    <a:fontScheme name="Сектор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rnd">
          <a:solidFill>
            <a:srgbClr val="05436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entury Gothic"/>
            <a:ea typeface="Century Gothic"/>
            <a:cs typeface="Century Gothic"/>
            <a:sym typeface="Century Goth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rnd">
          <a:solidFill>
            <a:srgbClr val="05436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entury Gothic"/>
            <a:ea typeface="Century Gothic"/>
            <a:cs typeface="Century Gothic"/>
            <a:sym typeface="Century Goth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Сектор">
  <a:themeElements>
    <a:clrScheme name="Сектор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000FF"/>
      </a:hlink>
      <a:folHlink>
        <a:srgbClr val="FF00FF"/>
      </a:folHlink>
    </a:clrScheme>
    <a:fontScheme name="Сектор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rnd">
          <a:solidFill>
            <a:srgbClr val="05436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entury Gothic"/>
            <a:ea typeface="Century Gothic"/>
            <a:cs typeface="Century Gothic"/>
            <a:sym typeface="Century Goth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rnd">
          <a:solidFill>
            <a:srgbClr val="05436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entury Gothic"/>
            <a:ea typeface="Century Gothic"/>
            <a:cs typeface="Century Gothic"/>
            <a:sym typeface="Century Goth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576</TotalTime>
  <Words>495</Words>
  <Application>Microsoft Office PowerPoint</Application>
  <PresentationFormat>Произвольный</PresentationFormat>
  <Paragraphs>115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Calibri</vt:lpstr>
      <vt:lpstr>Century Gothic</vt:lpstr>
      <vt:lpstr>InterV_Bold</vt:lpstr>
      <vt:lpstr>InterV_Extra-Bold</vt:lpstr>
      <vt:lpstr>InterV_Medium</vt:lpstr>
      <vt:lpstr>InterV_Semi-Bold</vt:lpstr>
      <vt:lpstr>Montserrat Bold</vt:lpstr>
      <vt:lpstr>Сектор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Директор</dc:creator>
  <cp:lastModifiedBy>Равия</cp:lastModifiedBy>
  <cp:revision>36</cp:revision>
  <cp:lastPrinted>2023-04-27T08:16:28Z</cp:lastPrinted>
  <dcterms:modified xsi:type="dcterms:W3CDTF">2023-06-27T10:48:36Z</dcterms:modified>
</cp:coreProperties>
</file>